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85" r:id="rId2"/>
    <p:sldId id="268" r:id="rId3"/>
    <p:sldId id="311" r:id="rId4"/>
    <p:sldId id="257" r:id="rId5"/>
    <p:sldId id="261" r:id="rId6"/>
    <p:sldId id="300" r:id="rId7"/>
    <p:sldId id="321" r:id="rId8"/>
    <p:sldId id="322" r:id="rId9"/>
    <p:sldId id="323" r:id="rId10"/>
    <p:sldId id="324" r:id="rId11"/>
    <p:sldId id="31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66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31" autoAdjust="0"/>
    <p:restoredTop sz="94660"/>
  </p:normalViewPr>
  <p:slideViewPr>
    <p:cSldViewPr>
      <p:cViewPr>
        <p:scale>
          <a:sx n="80" d="100"/>
          <a:sy n="80" d="100"/>
        </p:scale>
        <p:origin x="-24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2687E-53FD-4E0F-8D1E-32A8AA591D2E}" type="datetimeFigureOut">
              <a:rPr lang="en-US" smtClean="0"/>
              <a:pPr/>
              <a:t>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57A2D-53B3-4009-98EE-7A95B22062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57A2D-53B3-4009-98EE-7A95B220629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57A2D-53B3-4009-98EE-7A95B220629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A892B80-9716-45EB-8765-559588D0F06A}" type="datetimeFigureOut">
              <a:rPr lang="en-US" smtClean="0"/>
              <a:pPr/>
              <a:t>2/8/2012</a:t>
            </a:fld>
            <a:endParaRPr lang="en-US"/>
          </a:p>
        </p:txBody>
      </p:sp>
      <p:sp>
        <p:nvSpPr>
          <p:cNvPr id="16" name="Slide Number Placeholder 15"/>
          <p:cNvSpPr>
            <a:spLocks noGrp="1"/>
          </p:cNvSpPr>
          <p:nvPr>
            <p:ph type="sldNum" sz="quarter" idx="11"/>
          </p:nvPr>
        </p:nvSpPr>
        <p:spPr/>
        <p:txBody>
          <a:bodyPr/>
          <a:lstStyle/>
          <a:p>
            <a:fld id="{76E72AFD-D97D-4F09-BE53-F9470AD19440}"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892B80-9716-45EB-8765-559588D0F06A}"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2AFD-D97D-4F09-BE53-F9470AD194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892B80-9716-45EB-8765-559588D0F06A}"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2AFD-D97D-4F09-BE53-F9470AD194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A892B80-9716-45EB-8765-559588D0F06A}" type="datetimeFigureOut">
              <a:rPr lang="en-US" smtClean="0"/>
              <a:pPr/>
              <a:t>2/8/2012</a:t>
            </a:fld>
            <a:endParaRPr lang="en-US"/>
          </a:p>
        </p:txBody>
      </p:sp>
      <p:sp>
        <p:nvSpPr>
          <p:cNvPr id="15" name="Slide Number Placeholder 14"/>
          <p:cNvSpPr>
            <a:spLocks noGrp="1"/>
          </p:cNvSpPr>
          <p:nvPr>
            <p:ph type="sldNum" sz="quarter" idx="15"/>
          </p:nvPr>
        </p:nvSpPr>
        <p:spPr/>
        <p:txBody>
          <a:bodyPr/>
          <a:lstStyle>
            <a:lvl1pPr algn="ctr">
              <a:defRPr/>
            </a:lvl1pPr>
          </a:lstStyle>
          <a:p>
            <a:fld id="{76E72AFD-D97D-4F09-BE53-F9470AD19440}"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892B80-9716-45EB-8765-559588D0F06A}" type="datetimeFigureOut">
              <a:rPr lang="en-US" smtClean="0"/>
              <a:pPr/>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2AFD-D97D-4F09-BE53-F9470AD1944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892B80-9716-45EB-8765-559588D0F06A}" type="datetimeFigureOut">
              <a:rPr lang="en-US" smtClean="0"/>
              <a:pPr/>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2AFD-D97D-4F09-BE53-F9470AD1944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6E72AFD-D97D-4F09-BE53-F9470AD19440}"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A892B80-9716-45EB-8765-559588D0F06A}" type="datetimeFigureOut">
              <a:rPr lang="en-US" smtClean="0"/>
              <a:pPr/>
              <a:t>2/8/2012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892B80-9716-45EB-8765-559588D0F06A}" type="datetimeFigureOut">
              <a:rPr lang="en-US" smtClean="0"/>
              <a:pPr/>
              <a:t>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72AFD-D97D-4F09-BE53-F9470AD1944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92B80-9716-45EB-8765-559588D0F06A}" type="datetimeFigureOut">
              <a:rPr lang="en-US" smtClean="0"/>
              <a:pPr/>
              <a:t>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72AFD-D97D-4F09-BE53-F9470AD194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A892B80-9716-45EB-8765-559588D0F06A}" type="datetimeFigureOut">
              <a:rPr lang="en-US" smtClean="0"/>
              <a:pPr/>
              <a:t>2/8/2012</a:t>
            </a:fld>
            <a:endParaRPr lang="en-US"/>
          </a:p>
        </p:txBody>
      </p:sp>
      <p:sp>
        <p:nvSpPr>
          <p:cNvPr id="9" name="Slide Number Placeholder 8"/>
          <p:cNvSpPr>
            <a:spLocks noGrp="1"/>
          </p:cNvSpPr>
          <p:nvPr>
            <p:ph type="sldNum" sz="quarter" idx="15"/>
          </p:nvPr>
        </p:nvSpPr>
        <p:spPr/>
        <p:txBody>
          <a:bodyPr/>
          <a:lstStyle/>
          <a:p>
            <a:fld id="{76E72AFD-D97D-4F09-BE53-F9470AD19440}"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A892B80-9716-45EB-8765-559588D0F06A}" type="datetimeFigureOut">
              <a:rPr lang="en-US" smtClean="0"/>
              <a:pPr/>
              <a:t>2/8/2012</a:t>
            </a:fld>
            <a:endParaRPr lang="en-US"/>
          </a:p>
        </p:txBody>
      </p:sp>
      <p:sp>
        <p:nvSpPr>
          <p:cNvPr id="9" name="Slide Number Placeholder 8"/>
          <p:cNvSpPr>
            <a:spLocks noGrp="1"/>
          </p:cNvSpPr>
          <p:nvPr>
            <p:ph type="sldNum" sz="quarter" idx="11"/>
          </p:nvPr>
        </p:nvSpPr>
        <p:spPr/>
        <p:txBody>
          <a:bodyPr/>
          <a:lstStyle/>
          <a:p>
            <a:fld id="{76E72AFD-D97D-4F09-BE53-F9470AD19440}"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A892B80-9716-45EB-8765-559588D0F06A}" type="datetimeFigureOut">
              <a:rPr lang="en-US" smtClean="0"/>
              <a:pPr/>
              <a:t>2/8/2012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6E72AFD-D97D-4F09-BE53-F9470AD19440}"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810000"/>
            <a:ext cx="8305800" cy="1143000"/>
          </a:xfrm>
        </p:spPr>
        <p:txBody>
          <a:bodyPr/>
          <a:lstStyle/>
          <a:p>
            <a:r>
              <a:rPr lang="en-US" sz="3600" i="1" dirty="0" smtClean="0">
                <a:solidFill>
                  <a:schemeClr val="tx2">
                    <a:lumMod val="75000"/>
                  </a:schemeClr>
                </a:solidFill>
                <a:latin typeface="Adobe Garamond Pro" pitchFamily="18" charset="0"/>
              </a:rPr>
              <a:t>4</a:t>
            </a:r>
            <a:r>
              <a:rPr lang="en-US" sz="3600" i="1" baseline="30000" dirty="0" smtClean="0">
                <a:solidFill>
                  <a:schemeClr val="tx2">
                    <a:lumMod val="75000"/>
                  </a:schemeClr>
                </a:solidFill>
                <a:latin typeface="Adobe Garamond Pro" pitchFamily="18" charset="0"/>
              </a:rPr>
              <a:t>th</a:t>
            </a:r>
            <a:r>
              <a:rPr lang="en-US" i="1" dirty="0" smtClean="0">
                <a:solidFill>
                  <a:schemeClr val="tx2">
                    <a:lumMod val="75000"/>
                  </a:schemeClr>
                </a:solidFill>
                <a:latin typeface="Adobe Garamond Pro" pitchFamily="18" charset="0"/>
              </a:rPr>
              <a:t> G</a:t>
            </a:r>
            <a:r>
              <a:rPr lang="en-US" dirty="0" smtClean="0">
                <a:solidFill>
                  <a:schemeClr val="tx2">
                    <a:lumMod val="75000"/>
                  </a:schemeClr>
                </a:solidFill>
                <a:latin typeface="Adobe Garamond Pro" pitchFamily="18" charset="0"/>
              </a:rPr>
              <a:t>rade Class</a:t>
            </a:r>
          </a:p>
          <a:p>
            <a:r>
              <a:rPr lang="en-US" sz="1800" dirty="0" smtClean="0">
                <a:solidFill>
                  <a:schemeClr val="tx2">
                    <a:lumMod val="75000"/>
                  </a:schemeClr>
                </a:solidFill>
                <a:latin typeface="Adobe Garamond Pro" pitchFamily="18" charset="0"/>
              </a:rPr>
              <a:t>Hope Argo</a:t>
            </a:r>
          </a:p>
          <a:p>
            <a:r>
              <a:rPr lang="en-US" sz="1800" dirty="0" err="1" smtClean="0">
                <a:solidFill>
                  <a:schemeClr val="tx2">
                    <a:lumMod val="75000"/>
                  </a:schemeClr>
                </a:solidFill>
                <a:latin typeface="Adobe Garamond Pro" pitchFamily="18" charset="0"/>
              </a:rPr>
              <a:t>Northside</a:t>
            </a:r>
            <a:r>
              <a:rPr lang="en-US" sz="1800" dirty="0" smtClean="0">
                <a:solidFill>
                  <a:schemeClr val="tx2">
                    <a:lumMod val="75000"/>
                  </a:schemeClr>
                </a:solidFill>
                <a:latin typeface="Adobe Garamond Pro" pitchFamily="18" charset="0"/>
              </a:rPr>
              <a:t> Elementary</a:t>
            </a:r>
            <a:endParaRPr lang="en-US" dirty="0" smtClean="0">
              <a:solidFill>
                <a:schemeClr val="tx2">
                  <a:lumMod val="75000"/>
                </a:schemeClr>
              </a:solidFill>
              <a:latin typeface="Adobe Garamond Pro" pitchFamily="18" charset="0"/>
            </a:endParaRPr>
          </a:p>
          <a:p>
            <a:r>
              <a:rPr lang="en-US" sz="1600" dirty="0" smtClean="0">
                <a:solidFill>
                  <a:schemeClr val="tx2">
                    <a:lumMod val="75000"/>
                  </a:schemeClr>
                </a:solidFill>
                <a:latin typeface="Adobe Garamond Pro" pitchFamily="18" charset="0"/>
              </a:rPr>
              <a:t>Rogers, AR</a:t>
            </a:r>
          </a:p>
          <a:p>
            <a:r>
              <a:rPr lang="en-US" sz="1600" dirty="0" smtClean="0">
                <a:solidFill>
                  <a:schemeClr val="tx2">
                    <a:lumMod val="75000"/>
                  </a:schemeClr>
                </a:solidFill>
                <a:latin typeface="Adobe Garamond Pro" pitchFamily="18" charset="0"/>
              </a:rPr>
              <a:t>December 13, 2011</a:t>
            </a:r>
          </a:p>
          <a:p>
            <a:r>
              <a:rPr lang="en-US" dirty="0" smtClean="0"/>
              <a:t> </a:t>
            </a:r>
            <a:endParaRPr lang="en-US" dirty="0"/>
          </a:p>
        </p:txBody>
      </p:sp>
      <p:sp>
        <p:nvSpPr>
          <p:cNvPr id="2" name="Title 1"/>
          <p:cNvSpPr>
            <a:spLocks noGrp="1"/>
          </p:cNvSpPr>
          <p:nvPr>
            <p:ph type="ctrTitle"/>
          </p:nvPr>
        </p:nvSpPr>
        <p:spPr>
          <a:xfrm>
            <a:off x="457200" y="1447800"/>
            <a:ext cx="8305800" cy="1662332"/>
          </a:xfrm>
        </p:spPr>
        <p:txBody>
          <a:bodyPr/>
          <a:lstStyle/>
          <a:p>
            <a:r>
              <a:rPr lang="en-US" dirty="0" smtClean="0">
                <a:solidFill>
                  <a:schemeClr val="tx2">
                    <a:lumMod val="75000"/>
                  </a:schemeClr>
                </a:solidFill>
                <a:latin typeface="Adobe Garamond Pro Bold" pitchFamily="18" charset="0"/>
              </a:rPr>
              <a:t>Note-taking and Summarizing</a:t>
            </a:r>
            <a:br>
              <a:rPr lang="en-US" dirty="0" smtClean="0">
                <a:solidFill>
                  <a:schemeClr val="tx2">
                    <a:lumMod val="75000"/>
                  </a:schemeClr>
                </a:solidFill>
                <a:latin typeface="Adobe Garamond Pro Bold" pitchFamily="18" charset="0"/>
              </a:rPr>
            </a:br>
            <a:r>
              <a:rPr lang="en-US" dirty="0" smtClean="0">
                <a:solidFill>
                  <a:schemeClr val="tx2">
                    <a:lumMod val="75000"/>
                  </a:schemeClr>
                </a:solidFill>
                <a:latin typeface="Adobe Garamond Pro Bold" pitchFamily="18" charset="0"/>
              </a:rPr>
              <a:t>Content Area Reading</a:t>
            </a:r>
            <a:endParaRPr lang="en-US" dirty="0">
              <a:solidFill>
                <a:schemeClr val="tx2">
                  <a:lumMod val="75000"/>
                </a:schemeClr>
              </a:solidFill>
              <a:latin typeface="Adobe Garamond Pro Bol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457201"/>
            <a:ext cx="8382000" cy="1631216"/>
          </a:xfrm>
          <a:prstGeom prst="rect">
            <a:avLst/>
          </a:prstGeom>
          <a:noFill/>
        </p:spPr>
        <p:txBody>
          <a:bodyPr wrap="square" rtlCol="0">
            <a:spAutoFit/>
          </a:bodyPr>
          <a:lstStyle/>
          <a:p>
            <a:r>
              <a:rPr lang="en-US" sz="4000" dirty="0" smtClean="0">
                <a:solidFill>
                  <a:schemeClr val="tx2">
                    <a:lumMod val="75000"/>
                  </a:schemeClr>
                </a:solidFill>
                <a:effectLst>
                  <a:outerShdw blurRad="38100" dist="38100" dir="2700000" algn="tl">
                    <a:srgbClr val="000000">
                      <a:alpha val="43137"/>
                    </a:srgbClr>
                  </a:outerShdw>
                </a:effectLst>
                <a:latin typeface="Adobe Garamond Pro Bold" pitchFamily="18" charset="0"/>
                <a:ea typeface="Adobe Heiti Std R" pitchFamily="34" charset="-128"/>
              </a:rPr>
              <a:t>G= Goal</a:t>
            </a:r>
          </a:p>
          <a:p>
            <a:r>
              <a:rPr lang="en-US" sz="2400" dirty="0" smtClean="0">
                <a:solidFill>
                  <a:schemeClr val="tx2">
                    <a:lumMod val="75000"/>
                  </a:schemeClr>
                </a:solidFill>
                <a:effectLst>
                  <a:outerShdw blurRad="38100" dist="38100" dir="2700000" algn="tl">
                    <a:srgbClr val="000000">
                      <a:alpha val="43137"/>
                    </a:srgbClr>
                  </a:outerShdw>
                </a:effectLst>
                <a:latin typeface="Adobe Garamond Pro Bold" pitchFamily="18" charset="0"/>
                <a:ea typeface="Adobe Heiti Std R" pitchFamily="34" charset="-128"/>
              </a:rPr>
              <a:t>Students revisited the goal and scored themselves again. </a:t>
            </a:r>
            <a:endParaRPr lang="en-US" sz="2400" dirty="0" smtClean="0">
              <a:solidFill>
                <a:schemeClr val="tx2">
                  <a:lumMod val="75000"/>
                </a:schemeClr>
              </a:solidFill>
              <a:latin typeface="Adobe Garamond Pro" pitchFamily="18" charset="0"/>
              <a:ea typeface="Adobe Heiti Std R" pitchFamily="34" charset="-128"/>
            </a:endParaRPr>
          </a:p>
          <a:p>
            <a:endParaRPr lang="en-US" dirty="0" smtClean="0">
              <a:latin typeface="Adobe Heiti Std R" pitchFamily="34" charset="-128"/>
              <a:ea typeface="Adobe Heiti Std R" pitchFamily="34" charset="-128"/>
            </a:endParaRPr>
          </a:p>
          <a:p>
            <a:endParaRPr lang="en-US" dirty="0">
              <a:latin typeface="Adobe Heiti Std R" pitchFamily="34" charset="-128"/>
              <a:ea typeface="Adobe Heiti Std R" pitchFamily="34" charset="-128"/>
            </a:endParaRPr>
          </a:p>
        </p:txBody>
      </p:sp>
      <p:sp>
        <p:nvSpPr>
          <p:cNvPr id="12" name="TextBox 11"/>
          <p:cNvSpPr txBox="1"/>
          <p:nvPr/>
        </p:nvSpPr>
        <p:spPr>
          <a:xfrm>
            <a:off x="0" y="6211669"/>
            <a:ext cx="2971800" cy="523220"/>
          </a:xfrm>
          <a:prstGeom prst="rect">
            <a:avLst/>
          </a:prstGeom>
          <a:solidFill>
            <a:schemeClr val="accent2">
              <a:lumMod val="75000"/>
            </a:schemeClr>
          </a:solidFill>
          <a:ln>
            <a:solidFill>
              <a:schemeClr val="bg1"/>
            </a:solidFill>
          </a:ln>
        </p:spPr>
        <p:txBody>
          <a:bodyPr wrap="square" rtlCol="0">
            <a:spAutoFit/>
          </a:bodyPr>
          <a:lstStyle/>
          <a:p>
            <a:r>
              <a:rPr lang="en-US" sz="1400" dirty="0" smtClean="0">
                <a:solidFill>
                  <a:schemeClr val="bg1"/>
                </a:solidFill>
              </a:rPr>
              <a:t>(8) Setting Objectives and Providing Feedback</a:t>
            </a:r>
            <a:endParaRPr lang="en-US" sz="1400" dirty="0">
              <a:solidFill>
                <a:schemeClr val="bg1"/>
              </a:solidFill>
            </a:endParaRPr>
          </a:p>
        </p:txBody>
      </p:sp>
      <p:pic>
        <p:nvPicPr>
          <p:cNvPr id="13" name="Picture 12" descr="Argo Ganag Lesson 006.jpg"/>
          <p:cNvPicPr>
            <a:picLocks noChangeAspect="1"/>
          </p:cNvPicPr>
          <p:nvPr/>
        </p:nvPicPr>
        <p:blipFill>
          <a:blip r:embed="rId3" cstate="print"/>
          <a:stretch>
            <a:fillRect/>
          </a:stretch>
        </p:blipFill>
        <p:spPr>
          <a:xfrm rot="19703760">
            <a:off x="527456" y="1955843"/>
            <a:ext cx="2458643" cy="1836394"/>
          </a:xfrm>
          <a:prstGeom prst="rect">
            <a:avLst/>
          </a:prstGeom>
          <a:ln w="28575">
            <a:solidFill>
              <a:srgbClr val="FFFF00"/>
            </a:solidFill>
          </a:ln>
        </p:spPr>
      </p:pic>
      <p:pic>
        <p:nvPicPr>
          <p:cNvPr id="14" name="Picture 13" descr="Argo Ganag Lesson 027.jpg"/>
          <p:cNvPicPr>
            <a:picLocks noChangeAspect="1"/>
          </p:cNvPicPr>
          <p:nvPr/>
        </p:nvPicPr>
        <p:blipFill>
          <a:blip r:embed="rId4" cstate="print"/>
          <a:stretch>
            <a:fillRect/>
          </a:stretch>
        </p:blipFill>
        <p:spPr>
          <a:xfrm>
            <a:off x="3962400" y="1524000"/>
            <a:ext cx="4343400" cy="3244144"/>
          </a:xfrm>
          <a:prstGeom prst="rect">
            <a:avLst/>
          </a:prstGeom>
          <a:ln w="28575">
            <a:solidFill>
              <a:srgbClr val="FFFF00"/>
            </a:solidFill>
          </a:ln>
        </p:spPr>
      </p:pic>
      <p:pic>
        <p:nvPicPr>
          <p:cNvPr id="15" name="Picture 14" descr="Argo Ganag Lesson 025.jpg"/>
          <p:cNvPicPr>
            <a:picLocks noChangeAspect="1"/>
          </p:cNvPicPr>
          <p:nvPr/>
        </p:nvPicPr>
        <p:blipFill>
          <a:blip r:embed="rId5" cstate="print"/>
          <a:stretch>
            <a:fillRect/>
          </a:stretch>
        </p:blipFill>
        <p:spPr>
          <a:xfrm rot="2291646">
            <a:off x="5969186" y="4254667"/>
            <a:ext cx="2667000" cy="1992018"/>
          </a:xfrm>
          <a:prstGeom prst="rect">
            <a:avLst/>
          </a:prstGeom>
          <a:ln w="28575">
            <a:solidFill>
              <a:srgbClr val="FFFF00"/>
            </a:solidFill>
          </a:ln>
        </p:spPr>
      </p:pic>
      <p:sp>
        <p:nvSpPr>
          <p:cNvPr id="16" name="TextBox 15"/>
          <p:cNvSpPr txBox="1"/>
          <p:nvPr/>
        </p:nvSpPr>
        <p:spPr>
          <a:xfrm>
            <a:off x="228600" y="4572000"/>
            <a:ext cx="4191000" cy="1323439"/>
          </a:xfrm>
          <a:prstGeom prst="rect">
            <a:avLst/>
          </a:prstGeom>
          <a:noFill/>
        </p:spPr>
        <p:txBody>
          <a:bodyPr wrap="square" rtlCol="0">
            <a:spAutoFit/>
          </a:bodyPr>
          <a:lstStyle/>
          <a:p>
            <a:r>
              <a:rPr lang="en-US" sz="2000" dirty="0" smtClean="0">
                <a:solidFill>
                  <a:schemeClr val="tx2">
                    <a:lumMod val="75000"/>
                  </a:schemeClr>
                </a:solidFill>
                <a:latin typeface="Adobe Garamond Pro" pitchFamily="18" charset="0"/>
              </a:rPr>
              <a:t>“First I gave myself a 4. When we practiced I found out it wasn’t as easy as I thought so now I’m a 2. That means I need to  get better.”</a:t>
            </a:r>
            <a:endParaRPr lang="en-US" sz="2000" dirty="0">
              <a:solidFill>
                <a:schemeClr val="tx2">
                  <a:lumMod val="75000"/>
                </a:schemeClr>
              </a:solidFill>
              <a:latin typeface="Adobe Garamond Pro" pitchFamily="18" charset="0"/>
            </a:endParaRPr>
          </a:p>
        </p:txBody>
      </p:sp>
      <p:sp>
        <p:nvSpPr>
          <p:cNvPr id="11" name="Rectangle 10"/>
          <p:cNvSpPr/>
          <p:nvPr/>
        </p:nvSpPr>
        <p:spPr>
          <a:xfrm rot="18462777">
            <a:off x="1722816" y="3342220"/>
            <a:ext cx="685800" cy="2286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371600"/>
            <a:ext cx="6705600" cy="4524315"/>
          </a:xfrm>
          <a:prstGeom prst="rect">
            <a:avLst/>
          </a:prstGeom>
        </p:spPr>
        <p:txBody>
          <a:bodyPr wrap="square">
            <a:spAutoFit/>
          </a:bodyPr>
          <a:lstStyle/>
          <a:p>
            <a:r>
              <a:rPr lang="en-US" dirty="0" err="1" smtClean="0">
                <a:solidFill>
                  <a:schemeClr val="tx2">
                    <a:lumMod val="75000"/>
                  </a:schemeClr>
                </a:solidFill>
              </a:rPr>
              <a:t>Marzano</a:t>
            </a:r>
            <a:r>
              <a:rPr lang="en-US" dirty="0" smtClean="0">
                <a:solidFill>
                  <a:schemeClr val="tx2">
                    <a:lumMod val="75000"/>
                  </a:schemeClr>
                </a:solidFill>
              </a:rPr>
              <a:t>, R. J., Pickering, D. J., &amp; Pollock, J. E. (2001). </a:t>
            </a:r>
            <a:r>
              <a:rPr lang="en-US" i="1" dirty="0" smtClean="0">
                <a:solidFill>
                  <a:schemeClr val="tx2">
                    <a:lumMod val="75000"/>
                  </a:schemeClr>
                </a:solidFill>
              </a:rPr>
              <a:t>Classroom instruction that works: Research-based strategies for increasing student achievement. </a:t>
            </a:r>
            <a:r>
              <a:rPr lang="en-US" dirty="0" smtClean="0">
                <a:solidFill>
                  <a:schemeClr val="tx2">
                    <a:lumMod val="75000"/>
                  </a:schemeClr>
                </a:solidFill>
              </a:rPr>
              <a:t>Alexandria, VA: Association for Supervision</a:t>
            </a:r>
            <a:r>
              <a:rPr lang="en-US" i="1" dirty="0" smtClean="0">
                <a:solidFill>
                  <a:schemeClr val="tx2">
                    <a:lumMod val="75000"/>
                  </a:schemeClr>
                </a:solidFill>
              </a:rPr>
              <a:t> </a:t>
            </a:r>
            <a:r>
              <a:rPr lang="en-US" dirty="0" smtClean="0">
                <a:solidFill>
                  <a:schemeClr val="tx2">
                    <a:lumMod val="75000"/>
                  </a:schemeClr>
                </a:solidFill>
              </a:rPr>
              <a:t>and Curriculum Development.</a:t>
            </a:r>
          </a:p>
          <a:p>
            <a:endParaRPr lang="en-US" dirty="0" smtClean="0">
              <a:solidFill>
                <a:schemeClr val="tx2">
                  <a:lumMod val="75000"/>
                </a:schemeClr>
              </a:solidFill>
            </a:endParaRPr>
          </a:p>
          <a:p>
            <a:endParaRPr lang="en-US" dirty="0" smtClean="0">
              <a:solidFill>
                <a:schemeClr val="tx2">
                  <a:lumMod val="75000"/>
                </a:schemeClr>
              </a:solidFill>
            </a:endParaRPr>
          </a:p>
          <a:p>
            <a:r>
              <a:rPr lang="en-US" dirty="0" smtClean="0">
                <a:solidFill>
                  <a:schemeClr val="tx2">
                    <a:lumMod val="75000"/>
                  </a:schemeClr>
                </a:solidFill>
              </a:rPr>
              <a:t> </a:t>
            </a:r>
          </a:p>
          <a:p>
            <a:r>
              <a:rPr lang="en-US" dirty="0" smtClean="0">
                <a:solidFill>
                  <a:schemeClr val="tx2">
                    <a:lumMod val="75000"/>
                  </a:schemeClr>
                </a:solidFill>
              </a:rPr>
              <a:t>Pollock, J. E. (2007). </a:t>
            </a:r>
            <a:r>
              <a:rPr lang="en-US" i="1" dirty="0" smtClean="0">
                <a:solidFill>
                  <a:schemeClr val="tx2">
                    <a:lumMod val="75000"/>
                  </a:schemeClr>
                </a:solidFill>
              </a:rPr>
              <a:t>Improving student learning one teacher at a time. </a:t>
            </a:r>
            <a:r>
              <a:rPr lang="en-US" dirty="0" smtClean="0">
                <a:solidFill>
                  <a:schemeClr val="tx2">
                    <a:lumMod val="75000"/>
                  </a:schemeClr>
                </a:solidFill>
              </a:rPr>
              <a:t>Alexandria, VA: Association for Supervision and Curriculum Development.</a:t>
            </a:r>
          </a:p>
          <a:p>
            <a:endParaRPr lang="en-US" dirty="0" smtClean="0">
              <a:solidFill>
                <a:schemeClr val="tx2">
                  <a:lumMod val="75000"/>
                </a:schemeClr>
              </a:solidFill>
            </a:endParaRPr>
          </a:p>
          <a:p>
            <a:endParaRPr lang="en-US" dirty="0" smtClean="0">
              <a:solidFill>
                <a:schemeClr val="tx2">
                  <a:lumMod val="75000"/>
                </a:schemeClr>
              </a:solidFill>
            </a:endParaRPr>
          </a:p>
          <a:p>
            <a:r>
              <a:rPr lang="en-US" dirty="0" smtClean="0">
                <a:solidFill>
                  <a:schemeClr val="tx2">
                    <a:lumMod val="75000"/>
                  </a:schemeClr>
                </a:solidFill>
              </a:rPr>
              <a:t> </a:t>
            </a:r>
          </a:p>
          <a:p>
            <a:r>
              <a:rPr lang="en-US" dirty="0" smtClean="0">
                <a:solidFill>
                  <a:schemeClr val="tx2">
                    <a:lumMod val="75000"/>
                  </a:schemeClr>
                </a:solidFill>
              </a:rPr>
              <a:t>Pollock, J. E., &amp; Ford, Sharon M. (2009). </a:t>
            </a:r>
            <a:r>
              <a:rPr lang="en-US" i="1" dirty="0" smtClean="0">
                <a:solidFill>
                  <a:schemeClr val="tx2">
                    <a:lumMod val="75000"/>
                  </a:schemeClr>
                </a:solidFill>
              </a:rPr>
              <a:t>Improving student learning one principal at a time. </a:t>
            </a:r>
            <a:r>
              <a:rPr lang="en-US" dirty="0" smtClean="0">
                <a:solidFill>
                  <a:schemeClr val="tx2">
                    <a:lumMod val="75000"/>
                  </a:schemeClr>
                </a:solidFill>
              </a:rPr>
              <a:t>Alexandria, VA: Association for Supervision and Curriculum Development.</a:t>
            </a:r>
            <a:endParaRPr lang="en-US" dirty="0">
              <a:solidFill>
                <a:schemeClr val="tx2">
                  <a:lumMod val="75000"/>
                </a:schemeClr>
              </a:solidFill>
            </a:endParaRPr>
          </a:p>
        </p:txBody>
      </p:sp>
      <p:pic>
        <p:nvPicPr>
          <p:cNvPr id="2050" name="Picture 2" descr="http://images.betterworldbooks.com/141/Improving-Student-Learning-One-Teacher-at-a-Time-Pollock-Jane-E-9781416605201.jpg"/>
          <p:cNvPicPr>
            <a:picLocks noChangeAspect="1" noChangeArrowheads="1"/>
          </p:cNvPicPr>
          <p:nvPr/>
        </p:nvPicPr>
        <p:blipFill>
          <a:blip r:embed="rId3" cstate="print"/>
          <a:srcRect/>
          <a:stretch>
            <a:fillRect/>
          </a:stretch>
        </p:blipFill>
        <p:spPr bwMode="auto">
          <a:xfrm>
            <a:off x="685800" y="3048000"/>
            <a:ext cx="950534" cy="1225230"/>
          </a:xfrm>
          <a:prstGeom prst="rect">
            <a:avLst/>
          </a:prstGeom>
          <a:ln>
            <a:noFill/>
          </a:ln>
          <a:effectLst>
            <a:outerShdw blurRad="292100" dist="139700" dir="2700000" algn="tl" rotWithShape="0">
              <a:srgbClr val="333333">
                <a:alpha val="65000"/>
              </a:srgbClr>
            </a:outerShdw>
          </a:effectLst>
        </p:spPr>
      </p:pic>
      <p:pic>
        <p:nvPicPr>
          <p:cNvPr id="2052" name="Picture 4" descr="http://i43.tower.com/images/mm113091970/improving-student-learning-one-principal-time-sharon-m-ford-paperback-cover-art.jpg"/>
          <p:cNvPicPr>
            <a:picLocks noChangeAspect="1" noChangeArrowheads="1"/>
          </p:cNvPicPr>
          <p:nvPr/>
        </p:nvPicPr>
        <p:blipFill>
          <a:blip r:embed="rId4" cstate="print"/>
          <a:srcRect/>
          <a:stretch>
            <a:fillRect/>
          </a:stretch>
        </p:blipFill>
        <p:spPr bwMode="auto">
          <a:xfrm>
            <a:off x="685800" y="4724400"/>
            <a:ext cx="990600" cy="1272921"/>
          </a:xfrm>
          <a:prstGeom prst="rect">
            <a:avLst/>
          </a:prstGeom>
          <a:ln>
            <a:noFill/>
          </a:ln>
          <a:effectLst>
            <a:outerShdw blurRad="292100" dist="139700" dir="2700000" algn="tl" rotWithShape="0">
              <a:srgbClr val="333333">
                <a:alpha val="65000"/>
              </a:srgbClr>
            </a:outerShdw>
          </a:effectLst>
        </p:spPr>
      </p:pic>
      <p:pic>
        <p:nvPicPr>
          <p:cNvPr id="2054" name="Picture 6" descr="http://www.mcrel.org/SuccessInSight/Portals/7/Classroom%20Instruction%20That%20Works.jpg"/>
          <p:cNvPicPr>
            <a:picLocks noChangeAspect="1" noChangeArrowheads="1"/>
          </p:cNvPicPr>
          <p:nvPr/>
        </p:nvPicPr>
        <p:blipFill>
          <a:blip r:embed="rId5" cstate="print"/>
          <a:srcRect/>
          <a:stretch>
            <a:fillRect/>
          </a:stretch>
        </p:blipFill>
        <p:spPr bwMode="auto">
          <a:xfrm>
            <a:off x="685800" y="1447800"/>
            <a:ext cx="914400" cy="11522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solidFill>
                  <a:schemeClr val="tx2">
                    <a:lumMod val="75000"/>
                  </a:schemeClr>
                </a:solidFill>
                <a:latin typeface="Adobe Caslon Pro" pitchFamily="18" charset="0"/>
              </a:rPr>
              <a:t>To give students the opportunity to actively use the nine high-yield strategies:</a:t>
            </a:r>
          </a:p>
          <a:p>
            <a:pPr>
              <a:buNone/>
            </a:pPr>
            <a:endParaRPr lang="en-US" dirty="0"/>
          </a:p>
        </p:txBody>
      </p:sp>
      <p:sp>
        <p:nvSpPr>
          <p:cNvPr id="3" name="Title 2"/>
          <p:cNvSpPr>
            <a:spLocks noGrp="1"/>
          </p:cNvSpPr>
          <p:nvPr>
            <p:ph type="title"/>
          </p:nvPr>
        </p:nvSpPr>
        <p:spPr/>
        <p:txBody>
          <a:bodyPr/>
          <a:lstStyle/>
          <a:p>
            <a:r>
              <a:rPr dirty="0" smtClean="0">
                <a:solidFill>
                  <a:schemeClr val="tx2">
                    <a:lumMod val="75000"/>
                  </a:schemeClr>
                </a:solidFill>
                <a:latin typeface="Adobe Garamond Pro Bold" pitchFamily="18" charset="0"/>
              </a:rPr>
              <a:t>Purpose of the GANAG Structure</a:t>
            </a:r>
            <a:endParaRPr lang="en-US" dirty="0">
              <a:solidFill>
                <a:schemeClr val="tx2">
                  <a:lumMod val="75000"/>
                </a:schemeClr>
              </a:solidFill>
              <a:latin typeface="Adobe Garamond Pro Bold" pitchFamily="18" charset="0"/>
            </a:endParaRPr>
          </a:p>
        </p:txBody>
      </p:sp>
      <p:sp>
        <p:nvSpPr>
          <p:cNvPr id="4" name="TextBox 3"/>
          <p:cNvSpPr txBox="1"/>
          <p:nvPr/>
        </p:nvSpPr>
        <p:spPr>
          <a:xfrm>
            <a:off x="609600" y="2667000"/>
            <a:ext cx="3581400" cy="646331"/>
          </a:xfrm>
          <a:prstGeom prst="rect">
            <a:avLst/>
          </a:prstGeom>
          <a:solidFill>
            <a:srgbClr val="66CCFF"/>
          </a:solidFill>
          <a:ln>
            <a:solidFill>
              <a:schemeClr val="bg1"/>
            </a:solidFill>
          </a:ln>
        </p:spPr>
        <p:txBody>
          <a:bodyPr wrap="square" rtlCol="0">
            <a:spAutoFit/>
          </a:bodyPr>
          <a:lstStyle/>
          <a:p>
            <a:r>
              <a:rPr lang="en-US" dirty="0" smtClean="0">
                <a:solidFill>
                  <a:schemeClr val="bg1"/>
                </a:solidFill>
              </a:rPr>
              <a:t>(2) Identifying Similarities and Differences</a:t>
            </a:r>
            <a:endParaRPr lang="en-US" dirty="0">
              <a:solidFill>
                <a:schemeClr val="bg1"/>
              </a:solidFill>
            </a:endParaRPr>
          </a:p>
        </p:txBody>
      </p:sp>
      <p:sp>
        <p:nvSpPr>
          <p:cNvPr id="5" name="TextBox 4"/>
          <p:cNvSpPr txBox="1"/>
          <p:nvPr/>
        </p:nvSpPr>
        <p:spPr>
          <a:xfrm>
            <a:off x="609600" y="3429000"/>
            <a:ext cx="3581400" cy="369332"/>
          </a:xfrm>
          <a:prstGeom prst="rect">
            <a:avLst/>
          </a:prstGeom>
          <a:solidFill>
            <a:schemeClr val="accent4">
              <a:lumMod val="60000"/>
              <a:lumOff val="40000"/>
            </a:schemeClr>
          </a:solidFill>
          <a:ln>
            <a:solidFill>
              <a:schemeClr val="bg1"/>
            </a:solidFill>
          </a:ln>
        </p:spPr>
        <p:txBody>
          <a:bodyPr wrap="square" rtlCol="0">
            <a:spAutoFit/>
          </a:bodyPr>
          <a:lstStyle/>
          <a:p>
            <a:r>
              <a:rPr lang="en-US" dirty="0" smtClean="0">
                <a:solidFill>
                  <a:schemeClr val="bg1"/>
                </a:solidFill>
              </a:rPr>
              <a:t>(3) Summarizing and Note Taking</a:t>
            </a:r>
            <a:endParaRPr lang="en-US" dirty="0">
              <a:solidFill>
                <a:schemeClr val="bg1"/>
              </a:solidFill>
            </a:endParaRPr>
          </a:p>
        </p:txBody>
      </p:sp>
      <p:sp>
        <p:nvSpPr>
          <p:cNvPr id="6" name="TextBox 5"/>
          <p:cNvSpPr txBox="1"/>
          <p:nvPr/>
        </p:nvSpPr>
        <p:spPr>
          <a:xfrm>
            <a:off x="609600" y="3962400"/>
            <a:ext cx="3581400" cy="646331"/>
          </a:xfrm>
          <a:prstGeom prst="rect">
            <a:avLst/>
          </a:prstGeom>
          <a:solidFill>
            <a:schemeClr val="accent5">
              <a:lumMod val="75000"/>
            </a:schemeClr>
          </a:solidFill>
          <a:ln>
            <a:solidFill>
              <a:schemeClr val="bg1"/>
            </a:solidFill>
          </a:ln>
        </p:spPr>
        <p:txBody>
          <a:bodyPr wrap="square" rtlCol="0">
            <a:spAutoFit/>
          </a:bodyPr>
          <a:lstStyle/>
          <a:p>
            <a:r>
              <a:rPr lang="en-US" dirty="0" smtClean="0">
                <a:solidFill>
                  <a:schemeClr val="bg1"/>
                </a:solidFill>
              </a:rPr>
              <a:t>(4) Reinforcing Effort and Providing Recognition</a:t>
            </a:r>
          </a:p>
        </p:txBody>
      </p:sp>
      <p:sp>
        <p:nvSpPr>
          <p:cNvPr id="7" name="TextBox 6"/>
          <p:cNvSpPr txBox="1"/>
          <p:nvPr/>
        </p:nvSpPr>
        <p:spPr>
          <a:xfrm>
            <a:off x="609600" y="4724400"/>
            <a:ext cx="3581400" cy="369332"/>
          </a:xfrm>
          <a:prstGeom prst="rect">
            <a:avLst/>
          </a:prstGeom>
          <a:solidFill>
            <a:srgbClr val="92D050"/>
          </a:solidFill>
          <a:ln>
            <a:solidFill>
              <a:schemeClr val="bg1"/>
            </a:solidFill>
          </a:ln>
        </p:spPr>
        <p:txBody>
          <a:bodyPr wrap="square" rtlCol="0">
            <a:spAutoFit/>
          </a:bodyPr>
          <a:lstStyle/>
          <a:p>
            <a:r>
              <a:rPr lang="en-US" dirty="0" smtClean="0">
                <a:solidFill>
                  <a:schemeClr val="bg1"/>
                </a:solidFill>
              </a:rPr>
              <a:t>(5) Homework and Practice</a:t>
            </a:r>
            <a:endParaRPr lang="en-US" dirty="0">
              <a:solidFill>
                <a:schemeClr val="bg1"/>
              </a:solidFill>
            </a:endParaRPr>
          </a:p>
        </p:txBody>
      </p:sp>
      <p:sp>
        <p:nvSpPr>
          <p:cNvPr id="8" name="TextBox 7"/>
          <p:cNvSpPr txBox="1"/>
          <p:nvPr/>
        </p:nvSpPr>
        <p:spPr>
          <a:xfrm>
            <a:off x="609600" y="5257800"/>
            <a:ext cx="3581400" cy="369332"/>
          </a:xfrm>
          <a:prstGeom prst="rect">
            <a:avLst/>
          </a:prstGeom>
          <a:solidFill>
            <a:schemeClr val="tx2">
              <a:lumMod val="25000"/>
            </a:schemeClr>
          </a:solidFill>
          <a:ln>
            <a:solidFill>
              <a:schemeClr val="bg1"/>
            </a:solidFill>
          </a:ln>
        </p:spPr>
        <p:txBody>
          <a:bodyPr wrap="square" rtlCol="0">
            <a:spAutoFit/>
          </a:bodyPr>
          <a:lstStyle/>
          <a:p>
            <a:r>
              <a:rPr lang="en-US" dirty="0" smtClean="0">
                <a:solidFill>
                  <a:schemeClr val="bg1"/>
                </a:solidFill>
              </a:rPr>
              <a:t>(6) Nonlinguistic Representations</a:t>
            </a:r>
          </a:p>
        </p:txBody>
      </p:sp>
      <p:sp>
        <p:nvSpPr>
          <p:cNvPr id="9" name="TextBox 8"/>
          <p:cNvSpPr txBox="1"/>
          <p:nvPr/>
        </p:nvSpPr>
        <p:spPr>
          <a:xfrm>
            <a:off x="4495800" y="2667000"/>
            <a:ext cx="3581400" cy="369332"/>
          </a:xfrm>
          <a:prstGeom prst="rect">
            <a:avLst/>
          </a:prstGeom>
          <a:solidFill>
            <a:schemeClr val="accent6">
              <a:lumMod val="75000"/>
            </a:schemeClr>
          </a:solidFill>
          <a:ln>
            <a:solidFill>
              <a:schemeClr val="bg1"/>
            </a:solidFill>
          </a:ln>
        </p:spPr>
        <p:txBody>
          <a:bodyPr wrap="square" rtlCol="0">
            <a:spAutoFit/>
          </a:bodyPr>
          <a:lstStyle/>
          <a:p>
            <a:r>
              <a:rPr lang="en-US" dirty="0" smtClean="0">
                <a:solidFill>
                  <a:schemeClr val="bg1"/>
                </a:solidFill>
              </a:rPr>
              <a:t>(7) Cooperative Learning</a:t>
            </a:r>
          </a:p>
        </p:txBody>
      </p:sp>
      <p:sp>
        <p:nvSpPr>
          <p:cNvPr id="10" name="TextBox 9"/>
          <p:cNvSpPr txBox="1"/>
          <p:nvPr/>
        </p:nvSpPr>
        <p:spPr>
          <a:xfrm>
            <a:off x="4495800" y="3276600"/>
            <a:ext cx="3581400" cy="646331"/>
          </a:xfrm>
          <a:prstGeom prst="rect">
            <a:avLst/>
          </a:prstGeom>
          <a:solidFill>
            <a:schemeClr val="accent2">
              <a:lumMod val="75000"/>
            </a:schemeClr>
          </a:solidFill>
          <a:ln>
            <a:solidFill>
              <a:schemeClr val="bg1"/>
            </a:solidFill>
          </a:ln>
        </p:spPr>
        <p:txBody>
          <a:bodyPr wrap="square" rtlCol="0">
            <a:spAutoFit/>
          </a:bodyPr>
          <a:lstStyle/>
          <a:p>
            <a:r>
              <a:rPr lang="en-US" dirty="0" smtClean="0">
                <a:solidFill>
                  <a:schemeClr val="bg1"/>
                </a:solidFill>
              </a:rPr>
              <a:t>(8) Setting Objectives and Providing Feedback</a:t>
            </a:r>
            <a:endParaRPr lang="en-US" dirty="0">
              <a:solidFill>
                <a:schemeClr val="bg1"/>
              </a:solidFill>
            </a:endParaRPr>
          </a:p>
        </p:txBody>
      </p:sp>
      <p:sp>
        <p:nvSpPr>
          <p:cNvPr id="11" name="TextBox 10"/>
          <p:cNvSpPr txBox="1"/>
          <p:nvPr/>
        </p:nvSpPr>
        <p:spPr>
          <a:xfrm>
            <a:off x="4495800" y="4191000"/>
            <a:ext cx="3581400" cy="646331"/>
          </a:xfrm>
          <a:prstGeom prst="rect">
            <a:avLst/>
          </a:prstGeom>
          <a:solidFill>
            <a:schemeClr val="accent5">
              <a:lumMod val="50000"/>
            </a:schemeClr>
          </a:solidFill>
          <a:ln>
            <a:solidFill>
              <a:schemeClr val="bg1"/>
            </a:solidFill>
          </a:ln>
        </p:spPr>
        <p:txBody>
          <a:bodyPr wrap="square" rtlCol="0">
            <a:spAutoFit/>
          </a:bodyPr>
          <a:lstStyle/>
          <a:p>
            <a:r>
              <a:rPr lang="en-US" dirty="0" smtClean="0">
                <a:solidFill>
                  <a:schemeClr val="bg1"/>
                </a:solidFill>
              </a:rPr>
              <a:t>(9) Generating and Testing Hypotheses</a:t>
            </a:r>
            <a:endParaRPr lang="en-US" dirty="0">
              <a:solidFill>
                <a:schemeClr val="bg1"/>
              </a:solidFill>
            </a:endParaRPr>
          </a:p>
        </p:txBody>
      </p:sp>
      <p:sp>
        <p:nvSpPr>
          <p:cNvPr id="12" name="TextBox 11"/>
          <p:cNvSpPr txBox="1"/>
          <p:nvPr/>
        </p:nvSpPr>
        <p:spPr>
          <a:xfrm>
            <a:off x="4495800" y="5029200"/>
            <a:ext cx="3581400" cy="646331"/>
          </a:xfrm>
          <a:prstGeom prst="rect">
            <a:avLst/>
          </a:prstGeom>
          <a:solidFill>
            <a:schemeClr val="accent4">
              <a:lumMod val="75000"/>
            </a:schemeClr>
          </a:solidFill>
          <a:ln>
            <a:solidFill>
              <a:schemeClr val="bg1"/>
            </a:solidFill>
          </a:ln>
        </p:spPr>
        <p:txBody>
          <a:bodyPr wrap="square" rtlCol="0">
            <a:spAutoFit/>
          </a:bodyPr>
          <a:lstStyle/>
          <a:p>
            <a:r>
              <a:rPr lang="en-US" dirty="0" smtClean="0">
                <a:solidFill>
                  <a:schemeClr val="bg1"/>
                </a:solidFill>
              </a:rPr>
              <a:t>(10) Cues, Questions and Advance Organizers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457201"/>
            <a:ext cx="8382000" cy="2246769"/>
          </a:xfrm>
          <a:prstGeom prst="rect">
            <a:avLst/>
          </a:prstGeom>
          <a:noFill/>
        </p:spPr>
        <p:txBody>
          <a:bodyPr wrap="square" rtlCol="0">
            <a:spAutoFit/>
          </a:bodyPr>
          <a:lstStyle/>
          <a:p>
            <a:r>
              <a:rPr lang="en-US" sz="4000" dirty="0" smtClean="0">
                <a:solidFill>
                  <a:schemeClr val="tx2">
                    <a:lumMod val="75000"/>
                  </a:schemeClr>
                </a:solidFill>
                <a:effectLst>
                  <a:outerShdw blurRad="38100" dist="38100" dir="2700000" algn="tl">
                    <a:srgbClr val="000000">
                      <a:alpha val="43137"/>
                    </a:srgbClr>
                  </a:outerShdw>
                </a:effectLst>
                <a:latin typeface="Adobe Garamond Pro Bold" pitchFamily="18" charset="0"/>
                <a:ea typeface="Adobe Heiti Std R" pitchFamily="34" charset="-128"/>
              </a:rPr>
              <a:t>G= Goal</a:t>
            </a:r>
          </a:p>
          <a:p>
            <a:r>
              <a:rPr lang="en-US" sz="2000" dirty="0" smtClean="0">
                <a:solidFill>
                  <a:schemeClr val="tx2">
                    <a:lumMod val="75000"/>
                  </a:schemeClr>
                </a:solidFill>
                <a:effectLst>
                  <a:outerShdw blurRad="38100" dist="38100" dir="2700000" algn="tl">
                    <a:srgbClr val="000000">
                      <a:alpha val="43137"/>
                    </a:srgbClr>
                  </a:outerShdw>
                </a:effectLst>
                <a:latin typeface="Adobe Garamond Pro Bold" pitchFamily="18" charset="0"/>
                <a:ea typeface="Adobe Heiti Std R" pitchFamily="34" charset="-128"/>
              </a:rPr>
              <a:t>I can identify important ideas and provide  details for each important idea.</a:t>
            </a:r>
          </a:p>
          <a:p>
            <a:r>
              <a:rPr lang="en-US" sz="1600" u="sng" dirty="0" smtClean="0">
                <a:solidFill>
                  <a:schemeClr val="tx2">
                    <a:lumMod val="75000"/>
                  </a:schemeClr>
                </a:solidFill>
                <a:latin typeface="Adobe Garamond Pro" pitchFamily="18" charset="0"/>
                <a:ea typeface="Adobe Heiti Std R" pitchFamily="34" charset="-128"/>
              </a:rPr>
              <a:t>R.9.4.12</a:t>
            </a:r>
          </a:p>
          <a:p>
            <a:r>
              <a:rPr lang="en-US" sz="1600" dirty="0" smtClean="0">
                <a:solidFill>
                  <a:schemeClr val="tx2">
                    <a:lumMod val="75000"/>
                  </a:schemeClr>
                </a:solidFill>
                <a:latin typeface="Adobe Garamond Pro" pitchFamily="18" charset="0"/>
                <a:ea typeface="Adobe Heiti Std R" pitchFamily="34" charset="-128"/>
              </a:rPr>
              <a:t>Summarize content of selection, identifying important ideas and providing details for each important idea</a:t>
            </a:r>
          </a:p>
          <a:p>
            <a:r>
              <a:rPr lang="en-US" sz="1600" u="sng" dirty="0" smtClean="0">
                <a:solidFill>
                  <a:schemeClr val="tx2">
                    <a:lumMod val="75000"/>
                  </a:schemeClr>
                </a:solidFill>
                <a:latin typeface="Adobe Garamond Pro" pitchFamily="18" charset="0"/>
                <a:ea typeface="Adobe Heiti Std R" pitchFamily="34" charset="-128"/>
              </a:rPr>
              <a:t>CCSS: RI.4.2</a:t>
            </a:r>
          </a:p>
          <a:p>
            <a:r>
              <a:rPr lang="en-US" sz="1600" dirty="0" smtClean="0">
                <a:solidFill>
                  <a:schemeClr val="tx2">
                    <a:lumMod val="75000"/>
                  </a:schemeClr>
                </a:solidFill>
                <a:latin typeface="Adobe Garamond Pro" pitchFamily="18" charset="0"/>
                <a:ea typeface="Adobe Heiti Std R" pitchFamily="34" charset="-128"/>
              </a:rPr>
              <a:t>Determine the main idea of a text and explain how it is supported by key details; summarize the text</a:t>
            </a:r>
          </a:p>
        </p:txBody>
      </p:sp>
      <p:sp>
        <p:nvSpPr>
          <p:cNvPr id="7" name="TextBox 6"/>
          <p:cNvSpPr txBox="1"/>
          <p:nvPr/>
        </p:nvSpPr>
        <p:spPr>
          <a:xfrm>
            <a:off x="3505200" y="2819400"/>
            <a:ext cx="5486400" cy="1477328"/>
          </a:xfrm>
          <a:prstGeom prst="rect">
            <a:avLst/>
          </a:prstGeom>
          <a:noFill/>
        </p:spPr>
        <p:txBody>
          <a:bodyPr wrap="square" rtlCol="0">
            <a:spAutoFit/>
          </a:bodyPr>
          <a:lstStyle/>
          <a:p>
            <a:r>
              <a:rPr lang="en-US" dirty="0" smtClean="0">
                <a:solidFill>
                  <a:schemeClr val="tx2">
                    <a:lumMod val="75000"/>
                  </a:schemeClr>
                </a:solidFill>
                <a:latin typeface="Adobe Garamond Pro" pitchFamily="18" charset="0"/>
                <a:ea typeface="Adobe Heiti Std R" pitchFamily="34" charset="-128"/>
              </a:rPr>
              <a:t>Prior to this lesson, students showed their secret score at the beginning of each lesson. Ms. Argo wanted to gradually transition them to writing their score in an interactive notebook.  For this lesson, they recorded their score on their activity page. </a:t>
            </a:r>
            <a:endParaRPr lang="en-US" dirty="0">
              <a:solidFill>
                <a:schemeClr val="tx2">
                  <a:lumMod val="75000"/>
                </a:schemeClr>
              </a:solidFill>
              <a:latin typeface="Adobe Garamond Pro" pitchFamily="18" charset="0"/>
              <a:ea typeface="Adobe Heiti Std R" pitchFamily="34" charset="-128"/>
            </a:endParaRPr>
          </a:p>
        </p:txBody>
      </p:sp>
      <p:pic>
        <p:nvPicPr>
          <p:cNvPr id="8" name="Picture 7" descr="Argo Ganag Lesson 003.jpg"/>
          <p:cNvPicPr>
            <a:picLocks noChangeAspect="1"/>
          </p:cNvPicPr>
          <p:nvPr/>
        </p:nvPicPr>
        <p:blipFill>
          <a:blip r:embed="rId3" cstate="print"/>
          <a:stretch>
            <a:fillRect/>
          </a:stretch>
        </p:blipFill>
        <p:spPr>
          <a:xfrm>
            <a:off x="381000" y="2971800"/>
            <a:ext cx="2855319" cy="3048000"/>
          </a:xfrm>
          <a:prstGeom prst="rect">
            <a:avLst/>
          </a:prstGeom>
          <a:ln w="28575">
            <a:solidFill>
              <a:srgbClr val="FFFF00"/>
            </a:solidFill>
          </a:ln>
        </p:spPr>
      </p:pic>
      <p:pic>
        <p:nvPicPr>
          <p:cNvPr id="10" name="Picture 9" descr="Argo Ganag Lesson 008.jpg"/>
          <p:cNvPicPr>
            <a:picLocks noChangeAspect="1"/>
          </p:cNvPicPr>
          <p:nvPr/>
        </p:nvPicPr>
        <p:blipFill>
          <a:blip r:embed="rId4" cstate="print"/>
          <a:stretch>
            <a:fillRect/>
          </a:stretch>
        </p:blipFill>
        <p:spPr>
          <a:xfrm>
            <a:off x="6324600" y="4381970"/>
            <a:ext cx="2260180" cy="1688160"/>
          </a:xfrm>
          <a:prstGeom prst="rect">
            <a:avLst/>
          </a:prstGeom>
          <a:ln w="28575">
            <a:solidFill>
              <a:srgbClr val="FFFF00"/>
            </a:solidFill>
          </a:ln>
        </p:spPr>
      </p:pic>
      <p:pic>
        <p:nvPicPr>
          <p:cNvPr id="11" name="Picture 10" descr="Argo Ganag Lesson 007.jpg"/>
          <p:cNvPicPr>
            <a:picLocks noChangeAspect="1"/>
          </p:cNvPicPr>
          <p:nvPr/>
        </p:nvPicPr>
        <p:blipFill>
          <a:blip r:embed="rId5" cstate="print"/>
          <a:stretch>
            <a:fillRect/>
          </a:stretch>
        </p:blipFill>
        <p:spPr>
          <a:xfrm>
            <a:off x="3581400" y="4419600"/>
            <a:ext cx="2209800" cy="1650530"/>
          </a:xfrm>
          <a:prstGeom prst="rect">
            <a:avLst/>
          </a:prstGeom>
          <a:ln w="28575">
            <a:solidFill>
              <a:srgbClr val="FFFF00"/>
            </a:solidFill>
          </a:ln>
        </p:spPr>
      </p:pic>
      <p:sp>
        <p:nvSpPr>
          <p:cNvPr id="12" name="TextBox 11"/>
          <p:cNvSpPr txBox="1"/>
          <p:nvPr/>
        </p:nvSpPr>
        <p:spPr>
          <a:xfrm>
            <a:off x="0" y="6211669"/>
            <a:ext cx="2971800" cy="523220"/>
          </a:xfrm>
          <a:prstGeom prst="rect">
            <a:avLst/>
          </a:prstGeom>
          <a:solidFill>
            <a:schemeClr val="accent2">
              <a:lumMod val="75000"/>
            </a:schemeClr>
          </a:solidFill>
          <a:ln>
            <a:solidFill>
              <a:schemeClr val="bg1"/>
            </a:solidFill>
          </a:ln>
        </p:spPr>
        <p:txBody>
          <a:bodyPr wrap="square" rtlCol="0">
            <a:spAutoFit/>
          </a:bodyPr>
          <a:lstStyle/>
          <a:p>
            <a:r>
              <a:rPr lang="en-US" sz="1400" dirty="0" smtClean="0">
                <a:solidFill>
                  <a:schemeClr val="bg1"/>
                </a:solidFill>
              </a:rPr>
              <a:t>(8) Setting Objectives and Providing Feedback</a:t>
            </a:r>
            <a:endParaRPr lang="en-US" sz="1400" dirty="0">
              <a:solidFill>
                <a:schemeClr val="bg1"/>
              </a:solidFill>
            </a:endParaRPr>
          </a:p>
        </p:txBody>
      </p:sp>
      <p:sp>
        <p:nvSpPr>
          <p:cNvPr id="13" name="Rectangle 12"/>
          <p:cNvSpPr/>
          <p:nvPr/>
        </p:nvSpPr>
        <p:spPr>
          <a:xfrm>
            <a:off x="7162800" y="4876800"/>
            <a:ext cx="533400" cy="762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457201"/>
            <a:ext cx="7391400" cy="1323439"/>
          </a:xfrm>
          <a:prstGeom prst="rect">
            <a:avLst/>
          </a:prstGeom>
          <a:noFill/>
        </p:spPr>
        <p:txBody>
          <a:bodyPr wrap="square" rtlCol="0">
            <a:spAutoFit/>
          </a:bodyPr>
          <a:lstStyle/>
          <a:p>
            <a:r>
              <a:rPr lang="en-US" sz="4200" dirty="0" smtClean="0">
                <a:solidFill>
                  <a:schemeClr val="tx2">
                    <a:lumMod val="75000"/>
                  </a:schemeClr>
                </a:solidFill>
                <a:effectLst>
                  <a:outerShdw blurRad="38100" dist="38100" dir="2700000" algn="tl">
                    <a:srgbClr val="000000">
                      <a:alpha val="43137"/>
                    </a:srgbClr>
                  </a:outerShdw>
                </a:effectLst>
                <a:latin typeface="Adobe Garamond Pro Bold" pitchFamily="18" charset="0"/>
              </a:rPr>
              <a:t>A= Access Prior Knowledge</a:t>
            </a:r>
          </a:p>
          <a:p>
            <a:endParaRPr lang="en-US" dirty="0" smtClean="0"/>
          </a:p>
          <a:p>
            <a:endParaRPr lang="en-US" dirty="0"/>
          </a:p>
        </p:txBody>
      </p:sp>
      <p:pic>
        <p:nvPicPr>
          <p:cNvPr id="11" name="Picture 10" descr="threebranches.gif"/>
          <p:cNvPicPr>
            <a:picLocks noChangeAspect="1"/>
          </p:cNvPicPr>
          <p:nvPr/>
        </p:nvPicPr>
        <p:blipFill>
          <a:blip r:embed="rId3" cstate="print"/>
          <a:stretch>
            <a:fillRect/>
          </a:stretch>
        </p:blipFill>
        <p:spPr>
          <a:xfrm>
            <a:off x="762000" y="1295400"/>
            <a:ext cx="1905000" cy="1795288"/>
          </a:xfrm>
          <a:prstGeom prst="rect">
            <a:avLst/>
          </a:prstGeom>
        </p:spPr>
      </p:pic>
      <p:sp>
        <p:nvSpPr>
          <p:cNvPr id="12" name="TextBox 11"/>
          <p:cNvSpPr txBox="1"/>
          <p:nvPr/>
        </p:nvSpPr>
        <p:spPr>
          <a:xfrm>
            <a:off x="2895600" y="1371600"/>
            <a:ext cx="5791200" cy="1477328"/>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Ms. Argo:</a:t>
            </a:r>
          </a:p>
          <a:p>
            <a:r>
              <a:rPr lang="en-US" sz="2400" dirty="0" smtClean="0">
                <a:solidFill>
                  <a:schemeClr val="tx2">
                    <a:lumMod val="75000"/>
                  </a:schemeClr>
                </a:solidFill>
                <a:latin typeface="Adobe Garamond Pro" pitchFamily="18" charset="0"/>
              </a:rPr>
              <a:t>“Look at this picture. What do you think it represents?” </a:t>
            </a:r>
          </a:p>
          <a:p>
            <a:endParaRPr lang="en-US" dirty="0">
              <a:latin typeface="Adobe Garamond Pro" pitchFamily="18" charset="0"/>
            </a:endParaRPr>
          </a:p>
        </p:txBody>
      </p:sp>
      <p:pic>
        <p:nvPicPr>
          <p:cNvPr id="13" name="Picture 12" descr="Argo Ganag Lesson 014.jpg"/>
          <p:cNvPicPr>
            <a:picLocks noChangeAspect="1"/>
          </p:cNvPicPr>
          <p:nvPr/>
        </p:nvPicPr>
        <p:blipFill>
          <a:blip r:embed="rId4" cstate="print"/>
          <a:stretch>
            <a:fillRect/>
          </a:stretch>
        </p:blipFill>
        <p:spPr>
          <a:xfrm>
            <a:off x="5257800" y="2895600"/>
            <a:ext cx="2971800" cy="2219678"/>
          </a:xfrm>
          <a:prstGeom prst="rect">
            <a:avLst/>
          </a:prstGeom>
          <a:ln w="28575">
            <a:solidFill>
              <a:srgbClr val="FFFF00"/>
            </a:solidFill>
          </a:ln>
        </p:spPr>
      </p:pic>
      <p:sp>
        <p:nvSpPr>
          <p:cNvPr id="15" name="TextBox 14"/>
          <p:cNvSpPr txBox="1"/>
          <p:nvPr/>
        </p:nvSpPr>
        <p:spPr>
          <a:xfrm>
            <a:off x="304800" y="3276600"/>
            <a:ext cx="4800600" cy="1107996"/>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Students turn and talk to their partner about the picture. </a:t>
            </a:r>
          </a:p>
          <a:p>
            <a:endParaRPr lang="en-US" dirty="0">
              <a:latin typeface="Adobe Garamond Pro" pitchFamily="18" charset="0"/>
            </a:endParaRPr>
          </a:p>
        </p:txBody>
      </p:sp>
      <p:pic>
        <p:nvPicPr>
          <p:cNvPr id="16" name="Picture 15" descr="Argo Ganag Lesson 015.jpg"/>
          <p:cNvPicPr>
            <a:picLocks noChangeAspect="1"/>
          </p:cNvPicPr>
          <p:nvPr/>
        </p:nvPicPr>
        <p:blipFill>
          <a:blip r:embed="rId5" cstate="print"/>
          <a:stretch>
            <a:fillRect/>
          </a:stretch>
        </p:blipFill>
        <p:spPr>
          <a:xfrm>
            <a:off x="685800" y="4495800"/>
            <a:ext cx="2225544" cy="1662289"/>
          </a:xfrm>
          <a:prstGeom prst="rect">
            <a:avLst/>
          </a:prstGeom>
          <a:ln w="28575">
            <a:solidFill>
              <a:srgbClr val="FFFF00"/>
            </a:solidFill>
          </a:ln>
        </p:spPr>
      </p:pic>
      <p:sp>
        <p:nvSpPr>
          <p:cNvPr id="17" name="TextBox 16"/>
          <p:cNvSpPr txBox="1"/>
          <p:nvPr/>
        </p:nvSpPr>
        <p:spPr>
          <a:xfrm>
            <a:off x="457200" y="6248400"/>
            <a:ext cx="3886200" cy="369332"/>
          </a:xfrm>
          <a:prstGeom prst="rect">
            <a:avLst/>
          </a:prstGeom>
          <a:noFill/>
        </p:spPr>
        <p:txBody>
          <a:bodyPr wrap="square" rtlCol="0">
            <a:spAutoFit/>
          </a:bodyPr>
          <a:lstStyle/>
          <a:p>
            <a:r>
              <a:rPr lang="en-US" sz="1600" dirty="0" smtClean="0">
                <a:solidFill>
                  <a:schemeClr val="tx2">
                    <a:lumMod val="75000"/>
                  </a:schemeClr>
                </a:solidFill>
                <a:latin typeface="Adobe Garamond Pro" pitchFamily="18" charset="0"/>
              </a:rPr>
              <a:t>Ms. Argo listens in as pairs discuss</a:t>
            </a:r>
            <a:r>
              <a:rPr lang="en-US" dirty="0" smtClean="0">
                <a:solidFill>
                  <a:schemeClr val="tx2">
                    <a:lumMod val="75000"/>
                  </a:schemeClr>
                </a:solidFill>
                <a:latin typeface="Adobe Garamond Pro" pitchFamily="18" charset="0"/>
              </a:rPr>
              <a:t>. </a:t>
            </a:r>
            <a:endParaRPr lang="en-US" dirty="0">
              <a:solidFill>
                <a:schemeClr val="tx2">
                  <a:lumMod val="75000"/>
                </a:schemeClr>
              </a:solidFill>
              <a:latin typeface="Adobe Garamond Pro" pitchFamily="18" charset="0"/>
            </a:endParaRPr>
          </a:p>
        </p:txBody>
      </p:sp>
      <p:sp>
        <p:nvSpPr>
          <p:cNvPr id="18" name="TextBox 17"/>
          <p:cNvSpPr txBox="1"/>
          <p:nvPr/>
        </p:nvSpPr>
        <p:spPr>
          <a:xfrm>
            <a:off x="4648200" y="5257800"/>
            <a:ext cx="4191000" cy="1077218"/>
          </a:xfrm>
          <a:prstGeom prst="rect">
            <a:avLst/>
          </a:prstGeom>
          <a:noFill/>
        </p:spPr>
        <p:txBody>
          <a:bodyPr wrap="square" rtlCol="0">
            <a:spAutoFit/>
          </a:bodyPr>
          <a:lstStyle/>
          <a:p>
            <a:r>
              <a:rPr lang="en-US" sz="1600" dirty="0" smtClean="0">
                <a:solidFill>
                  <a:schemeClr val="tx2">
                    <a:lumMod val="75000"/>
                  </a:schemeClr>
                </a:solidFill>
                <a:latin typeface="Adobe Garamond Pro" pitchFamily="18" charset="0"/>
              </a:rPr>
              <a:t>“I think it means that the white house works with the other two branches, and the other branches work together too. They all need each other to do their jobs. “</a:t>
            </a:r>
            <a:endParaRPr lang="en-US" sz="1600" dirty="0">
              <a:solidFill>
                <a:schemeClr val="tx2">
                  <a:lumMod val="75000"/>
                </a:schemeClr>
              </a:solidFill>
              <a:latin typeface="Adobe Garamond Pro" pitchFamily="18" charset="0"/>
            </a:endParaRPr>
          </a:p>
        </p:txBody>
      </p:sp>
      <p:sp>
        <p:nvSpPr>
          <p:cNvPr id="10" name="TextBox 9"/>
          <p:cNvSpPr txBox="1"/>
          <p:nvPr/>
        </p:nvSpPr>
        <p:spPr>
          <a:xfrm>
            <a:off x="6096000" y="6400800"/>
            <a:ext cx="2819400" cy="307777"/>
          </a:xfrm>
          <a:prstGeom prst="rect">
            <a:avLst/>
          </a:prstGeom>
          <a:solidFill>
            <a:schemeClr val="tx2">
              <a:lumMod val="25000"/>
            </a:schemeClr>
          </a:solidFill>
          <a:ln>
            <a:solidFill>
              <a:schemeClr val="bg1"/>
            </a:solidFill>
          </a:ln>
        </p:spPr>
        <p:txBody>
          <a:bodyPr wrap="square" rtlCol="0">
            <a:spAutoFit/>
          </a:bodyPr>
          <a:lstStyle/>
          <a:p>
            <a:r>
              <a:rPr lang="en-US" sz="1400" dirty="0" smtClean="0">
                <a:solidFill>
                  <a:schemeClr val="bg1"/>
                </a:solidFill>
              </a:rPr>
              <a:t>(6) Nonlinguistic Representations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6248400" cy="685800"/>
          </a:xfrm>
        </p:spPr>
        <p:txBody>
          <a:bodyPr>
            <a:noAutofit/>
          </a:bodyPr>
          <a:lstStyle/>
          <a:p>
            <a:r>
              <a:rPr dirty="0" smtClean="0">
                <a:solidFill>
                  <a:schemeClr val="tx2">
                    <a:lumMod val="75000"/>
                  </a:schemeClr>
                </a:solidFill>
                <a:latin typeface="Adobe Garamond Pro Bold" pitchFamily="18" charset="0"/>
              </a:rPr>
              <a:t>N= New Information</a:t>
            </a:r>
            <a:endParaRPr lang="en-US" dirty="0">
              <a:solidFill>
                <a:schemeClr val="tx2">
                  <a:lumMod val="75000"/>
                </a:schemeClr>
              </a:solidFill>
              <a:latin typeface="Adobe Garamond Pro Bold" pitchFamily="18" charset="0"/>
            </a:endParaRPr>
          </a:p>
        </p:txBody>
      </p:sp>
      <p:pic>
        <p:nvPicPr>
          <p:cNvPr id="4" name="Picture 3" descr="Argo Ganag Lesson 009.jpg"/>
          <p:cNvPicPr>
            <a:picLocks noChangeAspect="1"/>
          </p:cNvPicPr>
          <p:nvPr/>
        </p:nvPicPr>
        <p:blipFill>
          <a:blip r:embed="rId3" cstate="print"/>
          <a:stretch>
            <a:fillRect/>
          </a:stretch>
        </p:blipFill>
        <p:spPr>
          <a:xfrm>
            <a:off x="304800" y="2514600"/>
            <a:ext cx="2314222" cy="3098381"/>
          </a:xfrm>
          <a:prstGeom prst="rect">
            <a:avLst/>
          </a:prstGeom>
          <a:ln w="28575">
            <a:solidFill>
              <a:srgbClr val="FFFF00"/>
            </a:solidFill>
          </a:ln>
        </p:spPr>
      </p:pic>
      <p:pic>
        <p:nvPicPr>
          <p:cNvPr id="5" name="Picture 4" descr="importantbook.jpg"/>
          <p:cNvPicPr>
            <a:picLocks noChangeAspect="1"/>
          </p:cNvPicPr>
          <p:nvPr/>
        </p:nvPicPr>
        <p:blipFill>
          <a:blip r:embed="rId4" cstate="print"/>
          <a:stretch>
            <a:fillRect/>
          </a:stretch>
        </p:blipFill>
        <p:spPr>
          <a:xfrm>
            <a:off x="7315200" y="1066800"/>
            <a:ext cx="1414295" cy="1987990"/>
          </a:xfrm>
          <a:prstGeom prst="rect">
            <a:avLst/>
          </a:prstGeom>
        </p:spPr>
      </p:pic>
      <p:sp>
        <p:nvSpPr>
          <p:cNvPr id="8" name="TextBox 7"/>
          <p:cNvSpPr txBox="1"/>
          <p:nvPr/>
        </p:nvSpPr>
        <p:spPr>
          <a:xfrm>
            <a:off x="2819400" y="2590800"/>
            <a:ext cx="4343400" cy="1569660"/>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“Your purpose for listening is to think about how the author might have decided what was important about each object.”</a:t>
            </a:r>
          </a:p>
        </p:txBody>
      </p:sp>
      <p:sp>
        <p:nvSpPr>
          <p:cNvPr id="10" name="TextBox 9"/>
          <p:cNvSpPr txBox="1"/>
          <p:nvPr/>
        </p:nvSpPr>
        <p:spPr>
          <a:xfrm>
            <a:off x="5943600" y="6172200"/>
            <a:ext cx="2971800" cy="523220"/>
          </a:xfrm>
          <a:prstGeom prst="rect">
            <a:avLst/>
          </a:prstGeom>
          <a:solidFill>
            <a:schemeClr val="accent4">
              <a:lumMod val="75000"/>
            </a:schemeClr>
          </a:solidFill>
          <a:ln>
            <a:solidFill>
              <a:schemeClr val="bg1"/>
            </a:solidFill>
          </a:ln>
        </p:spPr>
        <p:txBody>
          <a:bodyPr wrap="square" rtlCol="0">
            <a:spAutoFit/>
          </a:bodyPr>
          <a:lstStyle/>
          <a:p>
            <a:r>
              <a:rPr lang="en-US" sz="1400" dirty="0" smtClean="0">
                <a:solidFill>
                  <a:schemeClr val="bg1"/>
                </a:solidFill>
              </a:rPr>
              <a:t>(10) Cues, Questions and Advance Organizers</a:t>
            </a:r>
            <a:endParaRPr lang="en-US" sz="1400" dirty="0">
              <a:solidFill>
                <a:schemeClr val="bg1"/>
              </a:solidFill>
            </a:endParaRPr>
          </a:p>
        </p:txBody>
      </p:sp>
      <p:sp>
        <p:nvSpPr>
          <p:cNvPr id="11" name="Rectangle 10"/>
          <p:cNvSpPr/>
          <p:nvPr/>
        </p:nvSpPr>
        <p:spPr>
          <a:xfrm>
            <a:off x="457200" y="1295400"/>
            <a:ext cx="6858000" cy="830997"/>
          </a:xfrm>
          <a:prstGeom prst="rect">
            <a:avLst/>
          </a:prstGeom>
        </p:spPr>
        <p:txBody>
          <a:bodyPr wrap="square">
            <a:spAutoFit/>
          </a:bodyPr>
          <a:lstStyle/>
          <a:p>
            <a:r>
              <a:rPr lang="en-US" sz="2400" dirty="0" smtClean="0">
                <a:solidFill>
                  <a:schemeClr val="tx2">
                    <a:lumMod val="75000"/>
                  </a:schemeClr>
                </a:solidFill>
                <a:latin typeface="Adobe Garamond Pro" pitchFamily="18" charset="0"/>
              </a:rPr>
              <a:t>Ms. Argo introduced  </a:t>
            </a:r>
            <a:r>
              <a:rPr lang="en-US" sz="2400" u="sng" dirty="0" smtClean="0">
                <a:solidFill>
                  <a:schemeClr val="tx2">
                    <a:lumMod val="75000"/>
                  </a:schemeClr>
                </a:solidFill>
                <a:latin typeface="Adobe Garamond Pro" pitchFamily="18" charset="0"/>
              </a:rPr>
              <a:t>The Important Book</a:t>
            </a:r>
            <a:r>
              <a:rPr lang="en-US" sz="2400" dirty="0" smtClean="0">
                <a:solidFill>
                  <a:schemeClr val="tx2">
                    <a:lumMod val="75000"/>
                  </a:schemeClr>
                </a:solidFill>
                <a:latin typeface="Adobe Garamond Pro" pitchFamily="18" charset="0"/>
              </a:rPr>
              <a:t> by Margaret Wise Brown. </a:t>
            </a:r>
          </a:p>
        </p:txBody>
      </p:sp>
      <p:sp>
        <p:nvSpPr>
          <p:cNvPr id="12" name="TextBox 11"/>
          <p:cNvSpPr txBox="1"/>
          <p:nvPr/>
        </p:nvSpPr>
        <p:spPr>
          <a:xfrm>
            <a:off x="2895600" y="4419600"/>
            <a:ext cx="5562600" cy="1200329"/>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The class identified the important idea about each object in the book. They also discussed the details provided for each object.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0" y="990600"/>
            <a:ext cx="5334000" cy="4154984"/>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Students worked with a partner to read an informational article about a branch of the United States government. </a:t>
            </a:r>
          </a:p>
          <a:p>
            <a:endParaRPr lang="en-US" sz="2400" dirty="0" smtClean="0">
              <a:solidFill>
                <a:schemeClr val="tx2">
                  <a:lumMod val="75000"/>
                </a:schemeClr>
              </a:solidFill>
              <a:latin typeface="Adobe Garamond Pro" pitchFamily="18" charset="0"/>
            </a:endParaRPr>
          </a:p>
          <a:p>
            <a:r>
              <a:rPr lang="en-US" sz="2400" dirty="0" smtClean="0">
                <a:solidFill>
                  <a:schemeClr val="tx2">
                    <a:lumMod val="75000"/>
                  </a:schemeClr>
                </a:solidFill>
                <a:latin typeface="Adobe Garamond Pro" pitchFamily="18" charset="0"/>
              </a:rPr>
              <a:t>They highlighted the information that they thought was important. </a:t>
            </a:r>
          </a:p>
          <a:p>
            <a:endParaRPr lang="en-US" sz="2400" dirty="0" smtClean="0">
              <a:solidFill>
                <a:schemeClr val="tx2">
                  <a:lumMod val="75000"/>
                </a:schemeClr>
              </a:solidFill>
              <a:latin typeface="Adobe Garamond Pro" pitchFamily="18" charset="0"/>
            </a:endParaRPr>
          </a:p>
          <a:p>
            <a:r>
              <a:rPr lang="en-US" sz="2400" dirty="0" smtClean="0">
                <a:solidFill>
                  <a:schemeClr val="tx2">
                    <a:lumMod val="75000"/>
                  </a:schemeClr>
                </a:solidFill>
                <a:latin typeface="Adobe Garamond Pro" pitchFamily="18" charset="0"/>
              </a:rPr>
              <a:t>Ms. Argo checked in with students to monitor and assess their strategy for determining importance. She marked her scoring guide accordingly.</a:t>
            </a:r>
          </a:p>
        </p:txBody>
      </p:sp>
      <p:sp>
        <p:nvSpPr>
          <p:cNvPr id="4" name="Title 2"/>
          <p:cNvSpPr>
            <a:spLocks noGrp="1"/>
          </p:cNvSpPr>
          <p:nvPr>
            <p:ph type="title"/>
          </p:nvPr>
        </p:nvSpPr>
        <p:spPr>
          <a:xfrm>
            <a:off x="457200" y="304800"/>
            <a:ext cx="8229600" cy="609600"/>
          </a:xfrm>
        </p:spPr>
        <p:txBody>
          <a:bodyPr>
            <a:noAutofit/>
          </a:bodyPr>
          <a:lstStyle/>
          <a:p>
            <a:r>
              <a:rPr dirty="0" smtClean="0"/>
              <a:t/>
            </a:r>
            <a:br>
              <a:rPr dirty="0" smtClean="0"/>
            </a:br>
            <a:r>
              <a:rPr dirty="0" smtClean="0">
                <a:solidFill>
                  <a:schemeClr val="tx2">
                    <a:lumMod val="75000"/>
                  </a:schemeClr>
                </a:solidFill>
                <a:latin typeface="Adobe Garamond Pro Bold" pitchFamily="18" charset="0"/>
              </a:rPr>
              <a:t>A= Apply Knowledge</a:t>
            </a:r>
            <a:endParaRPr lang="en-US" dirty="0">
              <a:solidFill>
                <a:schemeClr val="tx2">
                  <a:lumMod val="75000"/>
                </a:schemeClr>
              </a:solidFill>
              <a:latin typeface="Adobe Garamond Pro Bold" pitchFamily="18" charset="0"/>
            </a:endParaRPr>
          </a:p>
        </p:txBody>
      </p:sp>
      <p:pic>
        <p:nvPicPr>
          <p:cNvPr id="6" name="Picture 5" descr="Argo Ganag Lesson 016.jpg"/>
          <p:cNvPicPr>
            <a:picLocks noChangeAspect="1"/>
          </p:cNvPicPr>
          <p:nvPr/>
        </p:nvPicPr>
        <p:blipFill>
          <a:blip r:embed="rId3" cstate="print"/>
          <a:stretch>
            <a:fillRect/>
          </a:stretch>
        </p:blipFill>
        <p:spPr>
          <a:xfrm>
            <a:off x="609600" y="3124200"/>
            <a:ext cx="2362200" cy="1764359"/>
          </a:xfrm>
          <a:prstGeom prst="rect">
            <a:avLst/>
          </a:prstGeom>
          <a:ln w="28575">
            <a:solidFill>
              <a:srgbClr val="FFFF00"/>
            </a:solidFill>
          </a:ln>
        </p:spPr>
      </p:pic>
      <p:pic>
        <p:nvPicPr>
          <p:cNvPr id="7" name="Picture 6" descr="Argo Ganag Lesson 017.jpg"/>
          <p:cNvPicPr>
            <a:picLocks noChangeAspect="1"/>
          </p:cNvPicPr>
          <p:nvPr/>
        </p:nvPicPr>
        <p:blipFill>
          <a:blip r:embed="rId4" cstate="print"/>
          <a:stretch>
            <a:fillRect/>
          </a:stretch>
        </p:blipFill>
        <p:spPr>
          <a:xfrm>
            <a:off x="609600" y="1143000"/>
            <a:ext cx="2286000" cy="1707445"/>
          </a:xfrm>
          <a:prstGeom prst="rect">
            <a:avLst/>
          </a:prstGeom>
          <a:ln w="28575">
            <a:solidFill>
              <a:srgbClr val="FFFF00"/>
            </a:solidFill>
          </a:ln>
        </p:spPr>
      </p:pic>
      <p:pic>
        <p:nvPicPr>
          <p:cNvPr id="9" name="Picture 8" descr="Argo Ganag Lesson 019.jpg"/>
          <p:cNvPicPr>
            <a:picLocks noChangeAspect="1"/>
          </p:cNvPicPr>
          <p:nvPr/>
        </p:nvPicPr>
        <p:blipFill>
          <a:blip r:embed="rId5" cstate="print"/>
          <a:stretch>
            <a:fillRect/>
          </a:stretch>
        </p:blipFill>
        <p:spPr>
          <a:xfrm>
            <a:off x="6400800" y="5103519"/>
            <a:ext cx="2078182" cy="1552222"/>
          </a:xfrm>
          <a:prstGeom prst="rect">
            <a:avLst/>
          </a:prstGeom>
          <a:ln w="28575">
            <a:solidFill>
              <a:srgbClr val="FFFF00"/>
            </a:solidFill>
          </a:ln>
        </p:spPr>
      </p:pic>
      <p:sp>
        <p:nvSpPr>
          <p:cNvPr id="10" name="TextBox 9"/>
          <p:cNvSpPr txBox="1"/>
          <p:nvPr/>
        </p:nvSpPr>
        <p:spPr>
          <a:xfrm>
            <a:off x="304800" y="5791200"/>
            <a:ext cx="2819400" cy="307777"/>
          </a:xfrm>
          <a:prstGeom prst="rect">
            <a:avLst/>
          </a:prstGeom>
          <a:solidFill>
            <a:schemeClr val="accent6">
              <a:lumMod val="75000"/>
            </a:schemeClr>
          </a:solidFill>
          <a:ln>
            <a:solidFill>
              <a:schemeClr val="bg1"/>
            </a:solidFill>
          </a:ln>
        </p:spPr>
        <p:txBody>
          <a:bodyPr wrap="square" rtlCol="0">
            <a:spAutoFit/>
          </a:bodyPr>
          <a:lstStyle/>
          <a:p>
            <a:r>
              <a:rPr lang="en-US" sz="1400" dirty="0" smtClean="0">
                <a:solidFill>
                  <a:schemeClr val="bg1"/>
                </a:solidFill>
              </a:rPr>
              <a:t>(7) Cooperative Learning</a:t>
            </a:r>
          </a:p>
        </p:txBody>
      </p:sp>
      <p:sp>
        <p:nvSpPr>
          <p:cNvPr id="11" name="TextBox 10"/>
          <p:cNvSpPr txBox="1"/>
          <p:nvPr/>
        </p:nvSpPr>
        <p:spPr>
          <a:xfrm>
            <a:off x="304800" y="5029200"/>
            <a:ext cx="2819400" cy="304800"/>
          </a:xfrm>
          <a:prstGeom prst="rect">
            <a:avLst/>
          </a:prstGeom>
          <a:solidFill>
            <a:schemeClr val="accent4">
              <a:lumMod val="60000"/>
              <a:lumOff val="40000"/>
            </a:schemeClr>
          </a:solidFill>
          <a:ln>
            <a:solidFill>
              <a:schemeClr val="bg1"/>
            </a:solidFill>
          </a:ln>
        </p:spPr>
        <p:txBody>
          <a:bodyPr wrap="square" rtlCol="0">
            <a:spAutoFit/>
          </a:bodyPr>
          <a:lstStyle/>
          <a:p>
            <a:r>
              <a:rPr lang="en-US" sz="1400" dirty="0" smtClean="0">
                <a:solidFill>
                  <a:schemeClr val="bg1"/>
                </a:solidFill>
              </a:rPr>
              <a:t>(3) Summarizing and Note Taking</a:t>
            </a:r>
            <a:endParaRPr lang="en-US" sz="1400" dirty="0">
              <a:solidFill>
                <a:schemeClr val="bg1"/>
              </a:solidFill>
            </a:endParaRPr>
          </a:p>
        </p:txBody>
      </p:sp>
      <p:sp>
        <p:nvSpPr>
          <p:cNvPr id="12" name="TextBox 11"/>
          <p:cNvSpPr txBox="1"/>
          <p:nvPr/>
        </p:nvSpPr>
        <p:spPr>
          <a:xfrm>
            <a:off x="304800" y="6172200"/>
            <a:ext cx="2819400" cy="533400"/>
          </a:xfrm>
          <a:prstGeom prst="rect">
            <a:avLst/>
          </a:prstGeom>
          <a:solidFill>
            <a:schemeClr val="accent2">
              <a:lumMod val="75000"/>
            </a:schemeClr>
          </a:solidFill>
          <a:ln>
            <a:solidFill>
              <a:schemeClr val="bg1"/>
            </a:solidFill>
          </a:ln>
        </p:spPr>
        <p:txBody>
          <a:bodyPr wrap="square" rtlCol="0">
            <a:spAutoFit/>
          </a:bodyPr>
          <a:lstStyle/>
          <a:p>
            <a:r>
              <a:rPr lang="en-US" sz="1400" dirty="0" smtClean="0">
                <a:solidFill>
                  <a:schemeClr val="bg1"/>
                </a:solidFill>
              </a:rPr>
              <a:t>(8) Setting Objectives and Providing Feedback</a:t>
            </a:r>
            <a:endParaRPr lang="en-US" sz="1400" dirty="0">
              <a:solidFill>
                <a:schemeClr val="bg1"/>
              </a:solidFill>
            </a:endParaRPr>
          </a:p>
        </p:txBody>
      </p:sp>
      <p:sp>
        <p:nvSpPr>
          <p:cNvPr id="13" name="TextBox 12"/>
          <p:cNvSpPr txBox="1"/>
          <p:nvPr/>
        </p:nvSpPr>
        <p:spPr>
          <a:xfrm>
            <a:off x="304800" y="5410200"/>
            <a:ext cx="2819400" cy="304800"/>
          </a:xfrm>
          <a:prstGeom prst="rect">
            <a:avLst/>
          </a:prstGeom>
          <a:solidFill>
            <a:srgbClr val="92D050"/>
          </a:solidFill>
          <a:ln>
            <a:solidFill>
              <a:schemeClr val="bg1"/>
            </a:solidFill>
          </a:ln>
        </p:spPr>
        <p:txBody>
          <a:bodyPr wrap="square" rtlCol="0">
            <a:spAutoFit/>
          </a:bodyPr>
          <a:lstStyle/>
          <a:p>
            <a:r>
              <a:rPr lang="en-US" sz="1400" dirty="0" smtClean="0">
                <a:solidFill>
                  <a:schemeClr val="bg1"/>
                </a:solidFill>
              </a:rPr>
              <a:t>(5) Homework and Practice</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6248400" cy="685800"/>
          </a:xfrm>
        </p:spPr>
        <p:txBody>
          <a:bodyPr>
            <a:noAutofit/>
          </a:bodyPr>
          <a:lstStyle/>
          <a:p>
            <a:r>
              <a:rPr dirty="0" smtClean="0">
                <a:solidFill>
                  <a:schemeClr val="tx2">
                    <a:lumMod val="75000"/>
                  </a:schemeClr>
                </a:solidFill>
                <a:latin typeface="Adobe Garamond Pro Bold" pitchFamily="18" charset="0"/>
              </a:rPr>
              <a:t>N= New Information</a:t>
            </a:r>
            <a:endParaRPr lang="en-US" dirty="0">
              <a:solidFill>
                <a:schemeClr val="tx2">
                  <a:lumMod val="75000"/>
                </a:schemeClr>
              </a:solidFill>
              <a:latin typeface="Adobe Garamond Pro Bold" pitchFamily="18" charset="0"/>
            </a:endParaRPr>
          </a:p>
        </p:txBody>
      </p:sp>
      <p:pic>
        <p:nvPicPr>
          <p:cNvPr id="6" name="Picture 5" descr="important_book_poster.jpg"/>
          <p:cNvPicPr>
            <a:picLocks noChangeAspect="1"/>
          </p:cNvPicPr>
          <p:nvPr/>
        </p:nvPicPr>
        <p:blipFill>
          <a:blip r:embed="rId3" cstate="print"/>
          <a:stretch>
            <a:fillRect/>
          </a:stretch>
        </p:blipFill>
        <p:spPr>
          <a:xfrm>
            <a:off x="381000" y="1752600"/>
            <a:ext cx="2743200" cy="3505200"/>
          </a:xfrm>
          <a:prstGeom prst="rect">
            <a:avLst/>
          </a:prstGeom>
          <a:ln w="28575">
            <a:solidFill>
              <a:srgbClr val="FFFF00"/>
            </a:solidFill>
          </a:ln>
        </p:spPr>
      </p:pic>
      <p:sp>
        <p:nvSpPr>
          <p:cNvPr id="9" name="TextBox 8"/>
          <p:cNvSpPr txBox="1"/>
          <p:nvPr/>
        </p:nvSpPr>
        <p:spPr>
          <a:xfrm>
            <a:off x="3352800" y="1371600"/>
            <a:ext cx="4343400" cy="1938992"/>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The class discussed the format of </a:t>
            </a:r>
            <a:r>
              <a:rPr lang="en-US" sz="2400" u="sng" dirty="0" smtClean="0">
                <a:solidFill>
                  <a:schemeClr val="tx2">
                    <a:lumMod val="75000"/>
                  </a:schemeClr>
                </a:solidFill>
                <a:latin typeface="Adobe Garamond Pro" pitchFamily="18" charset="0"/>
              </a:rPr>
              <a:t>The Important Book</a:t>
            </a:r>
            <a:r>
              <a:rPr lang="en-US" sz="2400" dirty="0" smtClean="0">
                <a:solidFill>
                  <a:schemeClr val="tx2">
                    <a:lumMod val="75000"/>
                  </a:schemeClr>
                </a:solidFill>
                <a:latin typeface="Adobe Garamond Pro" pitchFamily="18" charset="0"/>
              </a:rPr>
              <a:t>. Ms. Argo showed them a sample graphic organizer that outlined the book’s format. </a:t>
            </a:r>
          </a:p>
        </p:txBody>
      </p:sp>
      <p:sp>
        <p:nvSpPr>
          <p:cNvPr id="10" name="TextBox 9"/>
          <p:cNvSpPr txBox="1"/>
          <p:nvPr/>
        </p:nvSpPr>
        <p:spPr>
          <a:xfrm>
            <a:off x="152400" y="6096000"/>
            <a:ext cx="2819400" cy="523220"/>
          </a:xfrm>
          <a:prstGeom prst="rect">
            <a:avLst/>
          </a:prstGeom>
          <a:solidFill>
            <a:schemeClr val="accent4">
              <a:lumMod val="75000"/>
            </a:schemeClr>
          </a:solidFill>
          <a:ln>
            <a:solidFill>
              <a:schemeClr val="bg1"/>
            </a:solidFill>
          </a:ln>
        </p:spPr>
        <p:txBody>
          <a:bodyPr wrap="square" rtlCol="0">
            <a:spAutoFit/>
          </a:bodyPr>
          <a:lstStyle/>
          <a:p>
            <a:r>
              <a:rPr lang="en-US" sz="1400" dirty="0" smtClean="0">
                <a:solidFill>
                  <a:schemeClr val="bg1"/>
                </a:solidFill>
              </a:rPr>
              <a:t>(10) Cues, Questions and Advance Organizers</a:t>
            </a:r>
            <a:endParaRPr lang="en-US" sz="1400" dirty="0">
              <a:solidFill>
                <a:schemeClr val="bg1"/>
              </a:solidFill>
            </a:endParaRPr>
          </a:p>
        </p:txBody>
      </p:sp>
      <p:pic>
        <p:nvPicPr>
          <p:cNvPr id="12" name="Picture 11" descr="Argo 2 005.jpg"/>
          <p:cNvPicPr>
            <a:picLocks noChangeAspect="1"/>
          </p:cNvPicPr>
          <p:nvPr/>
        </p:nvPicPr>
        <p:blipFill>
          <a:blip r:embed="rId4" cstate="print"/>
          <a:stretch>
            <a:fillRect/>
          </a:stretch>
        </p:blipFill>
        <p:spPr>
          <a:xfrm rot="5400000">
            <a:off x="6108749" y="4102051"/>
            <a:ext cx="2910083" cy="2173581"/>
          </a:xfrm>
          <a:prstGeom prst="rect">
            <a:avLst/>
          </a:prstGeom>
          <a:ln w="28575">
            <a:solidFill>
              <a:srgbClr val="FFFF00"/>
            </a:solidFill>
          </a:ln>
        </p:spPr>
      </p:pic>
      <p:sp>
        <p:nvSpPr>
          <p:cNvPr id="13" name="TextBox 12"/>
          <p:cNvSpPr txBox="1"/>
          <p:nvPr/>
        </p:nvSpPr>
        <p:spPr>
          <a:xfrm>
            <a:off x="152400" y="5791200"/>
            <a:ext cx="2819400" cy="304800"/>
          </a:xfrm>
          <a:prstGeom prst="rect">
            <a:avLst/>
          </a:prstGeom>
          <a:solidFill>
            <a:schemeClr val="accent4">
              <a:lumMod val="60000"/>
              <a:lumOff val="40000"/>
            </a:schemeClr>
          </a:solidFill>
          <a:ln>
            <a:solidFill>
              <a:schemeClr val="bg1"/>
            </a:solidFill>
          </a:ln>
        </p:spPr>
        <p:txBody>
          <a:bodyPr wrap="square" rtlCol="0">
            <a:spAutoFit/>
          </a:bodyPr>
          <a:lstStyle/>
          <a:p>
            <a:r>
              <a:rPr lang="en-US" sz="1400" dirty="0" smtClean="0">
                <a:solidFill>
                  <a:schemeClr val="bg1"/>
                </a:solidFill>
              </a:rPr>
              <a:t>(3) Summarizing and Note Taking</a:t>
            </a:r>
            <a:endParaRPr lang="en-US" sz="1400" dirty="0">
              <a:solidFill>
                <a:schemeClr val="bg1"/>
              </a:solidFill>
            </a:endParaRPr>
          </a:p>
        </p:txBody>
      </p:sp>
      <p:sp>
        <p:nvSpPr>
          <p:cNvPr id="14" name="TextBox 13"/>
          <p:cNvSpPr txBox="1"/>
          <p:nvPr/>
        </p:nvSpPr>
        <p:spPr>
          <a:xfrm>
            <a:off x="3505200" y="3581400"/>
            <a:ext cx="2667000" cy="3046988"/>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She modeled how to complete the organizer using  important information from an article about the United States government.</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0" y="990600"/>
            <a:ext cx="5334000" cy="1200329"/>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Students reviewed their highlighted notes to determine which information was the most important idea. </a:t>
            </a:r>
          </a:p>
        </p:txBody>
      </p:sp>
      <p:sp>
        <p:nvSpPr>
          <p:cNvPr id="4" name="Title 2"/>
          <p:cNvSpPr>
            <a:spLocks noGrp="1"/>
          </p:cNvSpPr>
          <p:nvPr>
            <p:ph type="title"/>
          </p:nvPr>
        </p:nvSpPr>
        <p:spPr>
          <a:xfrm>
            <a:off x="457200" y="304800"/>
            <a:ext cx="8229600" cy="609600"/>
          </a:xfrm>
        </p:spPr>
        <p:txBody>
          <a:bodyPr>
            <a:noAutofit/>
          </a:bodyPr>
          <a:lstStyle/>
          <a:p>
            <a:r>
              <a:rPr dirty="0" smtClean="0"/>
              <a:t/>
            </a:r>
            <a:br>
              <a:rPr dirty="0" smtClean="0"/>
            </a:br>
            <a:r>
              <a:rPr dirty="0" smtClean="0">
                <a:solidFill>
                  <a:schemeClr val="tx2">
                    <a:lumMod val="75000"/>
                  </a:schemeClr>
                </a:solidFill>
                <a:latin typeface="Adobe Garamond Pro Bold" pitchFamily="18" charset="0"/>
              </a:rPr>
              <a:t>A= Apply Knowledge</a:t>
            </a:r>
            <a:endParaRPr lang="en-US" dirty="0">
              <a:solidFill>
                <a:schemeClr val="tx2">
                  <a:lumMod val="75000"/>
                </a:schemeClr>
              </a:solidFill>
              <a:latin typeface="Adobe Garamond Pro Bold" pitchFamily="18" charset="0"/>
            </a:endParaRPr>
          </a:p>
        </p:txBody>
      </p:sp>
      <p:sp>
        <p:nvSpPr>
          <p:cNvPr id="10" name="TextBox 9"/>
          <p:cNvSpPr txBox="1"/>
          <p:nvPr/>
        </p:nvSpPr>
        <p:spPr>
          <a:xfrm>
            <a:off x="304800" y="5638801"/>
            <a:ext cx="2819400" cy="307777"/>
          </a:xfrm>
          <a:prstGeom prst="rect">
            <a:avLst/>
          </a:prstGeom>
          <a:solidFill>
            <a:schemeClr val="accent6">
              <a:lumMod val="75000"/>
            </a:schemeClr>
          </a:solidFill>
          <a:ln>
            <a:solidFill>
              <a:schemeClr val="bg1"/>
            </a:solidFill>
          </a:ln>
        </p:spPr>
        <p:txBody>
          <a:bodyPr wrap="square" rtlCol="0">
            <a:spAutoFit/>
          </a:bodyPr>
          <a:lstStyle/>
          <a:p>
            <a:r>
              <a:rPr lang="en-US" sz="1400" dirty="0" smtClean="0">
                <a:solidFill>
                  <a:schemeClr val="bg1"/>
                </a:solidFill>
              </a:rPr>
              <a:t>(7) Cooperative Learning</a:t>
            </a:r>
          </a:p>
        </p:txBody>
      </p:sp>
      <p:sp>
        <p:nvSpPr>
          <p:cNvPr id="11" name="TextBox 10"/>
          <p:cNvSpPr txBox="1"/>
          <p:nvPr/>
        </p:nvSpPr>
        <p:spPr>
          <a:xfrm>
            <a:off x="304800" y="5257801"/>
            <a:ext cx="2819400" cy="304800"/>
          </a:xfrm>
          <a:prstGeom prst="rect">
            <a:avLst/>
          </a:prstGeom>
          <a:solidFill>
            <a:schemeClr val="accent4">
              <a:lumMod val="60000"/>
              <a:lumOff val="40000"/>
            </a:schemeClr>
          </a:solidFill>
          <a:ln>
            <a:solidFill>
              <a:schemeClr val="bg1"/>
            </a:solidFill>
          </a:ln>
        </p:spPr>
        <p:txBody>
          <a:bodyPr wrap="square" rtlCol="0">
            <a:spAutoFit/>
          </a:bodyPr>
          <a:lstStyle/>
          <a:p>
            <a:r>
              <a:rPr lang="en-US" sz="1400" dirty="0" smtClean="0">
                <a:solidFill>
                  <a:schemeClr val="bg1"/>
                </a:solidFill>
              </a:rPr>
              <a:t>(3) Summarizing and Note Taking</a:t>
            </a:r>
            <a:endParaRPr lang="en-US" sz="1400" dirty="0">
              <a:solidFill>
                <a:schemeClr val="bg1"/>
              </a:solidFill>
            </a:endParaRPr>
          </a:p>
        </p:txBody>
      </p:sp>
      <p:sp>
        <p:nvSpPr>
          <p:cNvPr id="12" name="TextBox 11"/>
          <p:cNvSpPr txBox="1"/>
          <p:nvPr/>
        </p:nvSpPr>
        <p:spPr>
          <a:xfrm>
            <a:off x="304800" y="6019800"/>
            <a:ext cx="2819400" cy="533400"/>
          </a:xfrm>
          <a:prstGeom prst="rect">
            <a:avLst/>
          </a:prstGeom>
          <a:solidFill>
            <a:schemeClr val="accent2">
              <a:lumMod val="75000"/>
            </a:schemeClr>
          </a:solidFill>
          <a:ln>
            <a:solidFill>
              <a:schemeClr val="bg1"/>
            </a:solidFill>
          </a:ln>
        </p:spPr>
        <p:txBody>
          <a:bodyPr wrap="square" rtlCol="0">
            <a:spAutoFit/>
          </a:bodyPr>
          <a:lstStyle/>
          <a:p>
            <a:r>
              <a:rPr lang="en-US" sz="1400" dirty="0" smtClean="0">
                <a:solidFill>
                  <a:schemeClr val="bg1"/>
                </a:solidFill>
              </a:rPr>
              <a:t>(8) Setting Objectives and Providing Feedback</a:t>
            </a:r>
            <a:endParaRPr lang="en-US" sz="1400" dirty="0">
              <a:solidFill>
                <a:schemeClr val="bg1"/>
              </a:solidFill>
            </a:endParaRPr>
          </a:p>
        </p:txBody>
      </p:sp>
      <p:pic>
        <p:nvPicPr>
          <p:cNvPr id="13" name="Picture 12" descr="Argo Ganag Lesson 020.jpg"/>
          <p:cNvPicPr>
            <a:picLocks noChangeAspect="1"/>
          </p:cNvPicPr>
          <p:nvPr/>
        </p:nvPicPr>
        <p:blipFill>
          <a:blip r:embed="rId3" cstate="print"/>
          <a:stretch>
            <a:fillRect/>
          </a:stretch>
        </p:blipFill>
        <p:spPr>
          <a:xfrm>
            <a:off x="3429000" y="2667000"/>
            <a:ext cx="5305030" cy="3962400"/>
          </a:xfrm>
          <a:prstGeom prst="rect">
            <a:avLst/>
          </a:prstGeom>
          <a:ln w="28575">
            <a:solidFill>
              <a:srgbClr val="FFFF00"/>
            </a:solidFill>
          </a:ln>
        </p:spPr>
      </p:pic>
      <p:pic>
        <p:nvPicPr>
          <p:cNvPr id="16" name="Picture 15" descr="Argo 2 002.jpg"/>
          <p:cNvPicPr>
            <a:picLocks noChangeAspect="1"/>
          </p:cNvPicPr>
          <p:nvPr/>
        </p:nvPicPr>
        <p:blipFill>
          <a:blip r:embed="rId4" cstate="print"/>
          <a:stretch>
            <a:fillRect/>
          </a:stretch>
        </p:blipFill>
        <p:spPr>
          <a:xfrm>
            <a:off x="685800" y="1219200"/>
            <a:ext cx="1919484" cy="1433689"/>
          </a:xfrm>
          <a:prstGeom prst="rect">
            <a:avLst/>
          </a:prstGeom>
          <a:ln w="28575">
            <a:solidFill>
              <a:srgbClr val="FFFF00"/>
            </a:solidFill>
          </a:ln>
        </p:spPr>
      </p:pic>
      <p:sp>
        <p:nvSpPr>
          <p:cNvPr id="17" name="TextBox 16"/>
          <p:cNvSpPr txBox="1"/>
          <p:nvPr/>
        </p:nvSpPr>
        <p:spPr>
          <a:xfrm>
            <a:off x="304800" y="3124200"/>
            <a:ext cx="3048000" cy="1846659"/>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They used the highlighted information to complete the organizer. </a:t>
            </a:r>
          </a:p>
          <a:p>
            <a:endParaRPr lang="en-US" dirty="0"/>
          </a:p>
        </p:txBody>
      </p:sp>
      <p:sp>
        <p:nvSpPr>
          <p:cNvPr id="14" name="Rectangle 13"/>
          <p:cNvSpPr/>
          <p:nvPr/>
        </p:nvSpPr>
        <p:spPr>
          <a:xfrm>
            <a:off x="4267200" y="2743200"/>
            <a:ext cx="1752600" cy="15240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0600" y="5105400"/>
            <a:ext cx="7620000" cy="461665"/>
          </a:xfrm>
          <a:prstGeom prst="rect">
            <a:avLst/>
          </a:prstGeom>
          <a:noFill/>
        </p:spPr>
        <p:txBody>
          <a:bodyPr wrap="square" rtlCol="0">
            <a:spAutoFit/>
          </a:bodyPr>
          <a:lstStyle/>
          <a:p>
            <a:r>
              <a:rPr lang="en-US" sz="2400" dirty="0" smtClean="0">
                <a:solidFill>
                  <a:schemeClr val="tx2">
                    <a:lumMod val="75000"/>
                  </a:schemeClr>
                </a:solidFill>
                <a:latin typeface="Adobe Garamond Pro" pitchFamily="18" charset="0"/>
              </a:rPr>
              <a:t>Groups shared their important summaries with the class. </a:t>
            </a:r>
          </a:p>
        </p:txBody>
      </p:sp>
      <p:sp>
        <p:nvSpPr>
          <p:cNvPr id="4" name="Title 2"/>
          <p:cNvSpPr>
            <a:spLocks noGrp="1"/>
          </p:cNvSpPr>
          <p:nvPr>
            <p:ph type="title"/>
          </p:nvPr>
        </p:nvSpPr>
        <p:spPr>
          <a:xfrm>
            <a:off x="457200" y="304800"/>
            <a:ext cx="8229600" cy="609600"/>
          </a:xfrm>
        </p:spPr>
        <p:txBody>
          <a:bodyPr>
            <a:noAutofit/>
          </a:bodyPr>
          <a:lstStyle/>
          <a:p>
            <a:r>
              <a:rPr dirty="0" smtClean="0"/>
              <a:t/>
            </a:r>
            <a:br>
              <a:rPr dirty="0" smtClean="0"/>
            </a:br>
            <a:r>
              <a:rPr dirty="0" smtClean="0">
                <a:solidFill>
                  <a:schemeClr val="tx2">
                    <a:lumMod val="75000"/>
                  </a:schemeClr>
                </a:solidFill>
                <a:latin typeface="Adobe Garamond Pro Bold" pitchFamily="18" charset="0"/>
              </a:rPr>
              <a:t>A= Apply Knowledge</a:t>
            </a:r>
            <a:endParaRPr lang="en-US" dirty="0">
              <a:solidFill>
                <a:schemeClr val="tx2">
                  <a:lumMod val="75000"/>
                </a:schemeClr>
              </a:solidFill>
              <a:latin typeface="Adobe Garamond Pro Bold" pitchFamily="18" charset="0"/>
            </a:endParaRPr>
          </a:p>
        </p:txBody>
      </p:sp>
      <p:pic>
        <p:nvPicPr>
          <p:cNvPr id="14" name="Picture 13" descr="Argo Ganag Lesson 021.jpg"/>
          <p:cNvPicPr>
            <a:picLocks noChangeAspect="1"/>
          </p:cNvPicPr>
          <p:nvPr/>
        </p:nvPicPr>
        <p:blipFill>
          <a:blip r:embed="rId3" cstate="print"/>
          <a:stretch>
            <a:fillRect/>
          </a:stretch>
        </p:blipFill>
        <p:spPr>
          <a:xfrm>
            <a:off x="4724400" y="1524000"/>
            <a:ext cx="4163921" cy="3110089"/>
          </a:xfrm>
          <a:prstGeom prst="rect">
            <a:avLst/>
          </a:prstGeom>
          <a:ln w="28575">
            <a:solidFill>
              <a:srgbClr val="FFFF00"/>
            </a:solidFill>
          </a:ln>
        </p:spPr>
      </p:pic>
      <p:pic>
        <p:nvPicPr>
          <p:cNvPr id="15" name="Picture 14" descr="Argo Ganag Lesson 022.jpg"/>
          <p:cNvPicPr>
            <a:picLocks noChangeAspect="1"/>
          </p:cNvPicPr>
          <p:nvPr/>
        </p:nvPicPr>
        <p:blipFill>
          <a:blip r:embed="rId4" cstate="print"/>
          <a:stretch>
            <a:fillRect/>
          </a:stretch>
        </p:blipFill>
        <p:spPr>
          <a:xfrm>
            <a:off x="381000" y="1524000"/>
            <a:ext cx="4080793" cy="3048000"/>
          </a:xfrm>
          <a:prstGeom prst="rect">
            <a:avLst/>
          </a:prstGeom>
          <a:ln w="28575">
            <a:solidFill>
              <a:srgbClr val="FFFF00"/>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2150</TotalTime>
  <Words>668</Words>
  <Application>Microsoft Office PowerPoint</Application>
  <PresentationFormat>On-screen Show (4:3)</PresentationFormat>
  <Paragraphs>85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Note-taking and Summarizing Content Area Reading</vt:lpstr>
      <vt:lpstr>Purpose of the GANAG Structure</vt:lpstr>
      <vt:lpstr>Slide 3</vt:lpstr>
      <vt:lpstr>Slide 4</vt:lpstr>
      <vt:lpstr>N= New Information</vt:lpstr>
      <vt:lpstr> A= Apply Knowledge</vt:lpstr>
      <vt:lpstr>N= New Information</vt:lpstr>
      <vt:lpstr> A= Apply Knowledge</vt:lpstr>
      <vt:lpstr> A= Apply Knowledge</vt:lpstr>
      <vt:lpstr>Slide 10</vt:lpstr>
      <vt:lpstr>Slide 11</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GANAG A Growing Patterns Lesson</dc:title>
  <dc:creator>RPS</dc:creator>
  <cp:lastModifiedBy>RPS</cp:lastModifiedBy>
  <cp:revision>113</cp:revision>
  <dcterms:created xsi:type="dcterms:W3CDTF">2010-12-02T18:59:45Z</dcterms:created>
  <dcterms:modified xsi:type="dcterms:W3CDTF">2012-02-08T15:50:18Z</dcterms:modified>
</cp:coreProperties>
</file>